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68" r:id="rId2"/>
    <p:sldId id="256" r:id="rId3"/>
    <p:sldId id="257" r:id="rId4"/>
    <p:sldId id="258" r:id="rId5"/>
    <p:sldId id="259" r:id="rId6"/>
    <p:sldId id="260" r:id="rId7"/>
    <p:sldId id="262" r:id="rId8"/>
    <p:sldId id="263" r:id="rId9"/>
    <p:sldId id="261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83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9110429-6DA6-4108-B798-B5C82FC22A12}" type="datetimeFigureOut">
              <a:rPr lang="it-IT" smtClean="0"/>
              <a:pPr/>
              <a:t>20/06/2013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it-IT"/>
          </a:p>
        </p:txBody>
      </p:sp>
      <p:sp>
        <p:nvSpPr>
          <p:cNvPr id="10" name="Rettango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tango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tango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ttore 1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ttore 1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ttore 1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ttore 1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tango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C77D569-E7BE-46A7-94F5-C11E87A5154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10429-6DA6-4108-B798-B5C82FC22A12}" type="datetimeFigureOut">
              <a:rPr lang="it-IT" smtClean="0"/>
              <a:pPr/>
              <a:t>20/06/2013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7D569-E7BE-46A7-94F5-C11E87A5154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10429-6DA6-4108-B798-B5C82FC22A12}" type="datetimeFigureOut">
              <a:rPr lang="it-IT" smtClean="0"/>
              <a:pPr/>
              <a:t>20/06/2013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7D569-E7BE-46A7-94F5-C11E87A5154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9110429-6DA6-4108-B798-B5C82FC22A12}" type="datetimeFigureOut">
              <a:rPr lang="it-IT" smtClean="0"/>
              <a:pPr/>
              <a:t>20/06/2013</a:t>
            </a:fld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C77D569-E7BE-46A7-94F5-C11E87A51547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9110429-6DA6-4108-B798-B5C82FC22A12}" type="datetimeFigureOut">
              <a:rPr lang="it-IT" smtClean="0"/>
              <a:pPr/>
              <a:t>20/06/2013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it-IT"/>
          </a:p>
        </p:txBody>
      </p:sp>
      <p:sp>
        <p:nvSpPr>
          <p:cNvPr id="9" name="Rettango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tango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ttore 1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ttore 1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ttore 1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ttore 1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tango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ttore 1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C77D569-E7BE-46A7-94F5-C11E87A5154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10429-6DA6-4108-B798-B5C82FC22A12}" type="datetimeFigureOut">
              <a:rPr lang="it-IT" smtClean="0"/>
              <a:pPr/>
              <a:t>20/06/2013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7D569-E7BE-46A7-94F5-C11E87A51547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10429-6DA6-4108-B798-B5C82FC22A12}" type="datetimeFigureOut">
              <a:rPr lang="it-IT" smtClean="0"/>
              <a:pPr/>
              <a:t>20/06/2013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7D569-E7BE-46A7-94F5-C11E87A51547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2" name="Segnaposto tes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4" name="Segnaposto tes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6" name="Segnaposto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9110429-6DA6-4108-B798-B5C82FC22A12}" type="datetimeFigureOut">
              <a:rPr lang="it-IT" smtClean="0"/>
              <a:pPr/>
              <a:t>20/06/2013</a:t>
            </a:fld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C77D569-E7BE-46A7-94F5-C11E87A51547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10429-6DA6-4108-B798-B5C82FC22A12}" type="datetimeFigureOut">
              <a:rPr lang="it-IT" smtClean="0"/>
              <a:pPr/>
              <a:t>20/06/2013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7D569-E7BE-46A7-94F5-C11E87A5154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ttore 1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ttore 1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Segnaposto contenut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1" name="Segnaposto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9110429-6DA6-4108-B798-B5C82FC22A12}" type="datetimeFigureOut">
              <a:rPr lang="it-IT" smtClean="0"/>
              <a:pPr/>
              <a:t>20/06/2013</a:t>
            </a:fld>
            <a:endParaRPr lang="it-IT"/>
          </a:p>
        </p:txBody>
      </p:sp>
      <p:sp>
        <p:nvSpPr>
          <p:cNvPr id="22" name="Segnaposto numero diapositiva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C77D569-E7BE-46A7-94F5-C11E87A51547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3" name="Segnaposto piè di pagina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0" name="Connettore 1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tango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ttore 1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ttore 1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ttore 1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Segnaposto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9110429-6DA6-4108-B798-B5C82FC22A12}" type="datetimeFigureOut">
              <a:rPr lang="it-IT" smtClean="0"/>
              <a:pPr/>
              <a:t>20/06/2013</a:t>
            </a:fld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C77D569-E7BE-46A7-94F5-C11E87A51547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1" name="Segnaposto piè di pagina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9110429-6DA6-4108-B798-B5C82FC22A12}" type="datetimeFigureOut">
              <a:rPr lang="it-IT" smtClean="0"/>
              <a:pPr/>
              <a:t>20/06/2013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tango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C77D569-E7BE-46A7-94F5-C11E87A51547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60336"/>
            <a:ext cx="2376264" cy="1655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260648"/>
            <a:ext cx="2529690" cy="1440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CasellaDiTesto 3"/>
          <p:cNvSpPr txBox="1"/>
          <p:nvPr/>
        </p:nvSpPr>
        <p:spPr>
          <a:xfrm>
            <a:off x="1259632" y="2164214"/>
            <a:ext cx="6336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  <a:tabLst>
                <a:tab pos="3060065" algn="ctr"/>
                <a:tab pos="6120130" algn="r"/>
              </a:tabLst>
            </a:pPr>
            <a:r>
              <a:rPr lang="it-IT" b="1" dirty="0">
                <a:latin typeface="Calibri"/>
                <a:ea typeface="Calibri"/>
                <a:cs typeface="Times New Roman"/>
              </a:rPr>
              <a:t>Fondo per l’integrazione di cittadini paesi terzi 2007 - 2013</a:t>
            </a:r>
            <a:endParaRPr lang="it-IT" sz="1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683568" y="2408857"/>
            <a:ext cx="7776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924944"/>
            <a:ext cx="8352928" cy="109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7686" y="4293096"/>
            <a:ext cx="2013960" cy="14309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692739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Diritti inviolabili: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0070C0"/>
                </a:solidFill>
              </a:rPr>
              <a:t>Art 2: </a:t>
            </a:r>
            <a:r>
              <a:rPr lang="it-IT" dirty="0" smtClean="0"/>
              <a:t>diritti civili</a:t>
            </a:r>
          </a:p>
          <a:p>
            <a:r>
              <a:rPr lang="it-IT" b="1" dirty="0" smtClean="0">
                <a:solidFill>
                  <a:srgbClr val="FF0000"/>
                </a:solidFill>
              </a:rPr>
              <a:t>Art10: </a:t>
            </a:r>
            <a:r>
              <a:rPr lang="it-IT" dirty="0" smtClean="0"/>
              <a:t>libertà personale</a:t>
            </a:r>
          </a:p>
          <a:p>
            <a:r>
              <a:rPr lang="it-IT" b="1" dirty="0" smtClean="0">
                <a:solidFill>
                  <a:srgbClr val="0070C0"/>
                </a:solidFill>
              </a:rPr>
              <a:t>Art14: </a:t>
            </a:r>
            <a:r>
              <a:rPr lang="it-IT" dirty="0" smtClean="0"/>
              <a:t>diritto al domicilio</a:t>
            </a:r>
          </a:p>
          <a:p>
            <a:r>
              <a:rPr lang="it-IT" b="1" dirty="0" smtClean="0">
                <a:solidFill>
                  <a:srgbClr val="FF0000"/>
                </a:solidFill>
              </a:rPr>
              <a:t>Art15: </a:t>
            </a:r>
            <a:r>
              <a:rPr lang="it-IT" dirty="0" smtClean="0"/>
              <a:t>libertà di comunicazione</a:t>
            </a:r>
          </a:p>
          <a:p>
            <a:r>
              <a:rPr lang="it-IT" b="1" dirty="0" smtClean="0">
                <a:solidFill>
                  <a:srgbClr val="0070C0"/>
                </a:solidFill>
              </a:rPr>
              <a:t>Art17: </a:t>
            </a:r>
            <a:r>
              <a:rPr lang="it-IT" dirty="0" smtClean="0"/>
              <a:t>libertà di circolazione e riunione</a:t>
            </a:r>
          </a:p>
          <a:p>
            <a:r>
              <a:rPr lang="it-IT" b="1" dirty="0" smtClean="0">
                <a:solidFill>
                  <a:srgbClr val="FF0000"/>
                </a:solidFill>
              </a:rPr>
              <a:t>Art18: </a:t>
            </a:r>
            <a:r>
              <a:rPr lang="it-IT" dirty="0" smtClean="0"/>
              <a:t>libertà di associazione</a:t>
            </a:r>
          </a:p>
          <a:p>
            <a:r>
              <a:rPr lang="it-IT" b="1" dirty="0" smtClean="0">
                <a:solidFill>
                  <a:srgbClr val="0070C0"/>
                </a:solidFill>
              </a:rPr>
              <a:t>Art19: </a:t>
            </a:r>
            <a:r>
              <a:rPr lang="it-IT" dirty="0" smtClean="0"/>
              <a:t>libertà di religione</a:t>
            </a:r>
          </a:p>
          <a:p>
            <a:r>
              <a:rPr lang="it-IT" b="1" dirty="0" smtClean="0">
                <a:solidFill>
                  <a:srgbClr val="FF0000"/>
                </a:solidFill>
              </a:rPr>
              <a:t>Art 21: </a:t>
            </a:r>
            <a:r>
              <a:rPr lang="it-IT" dirty="0" smtClean="0"/>
              <a:t>libertà di pensiero e parola</a:t>
            </a:r>
          </a:p>
          <a:p>
            <a:r>
              <a:rPr lang="it-IT" b="1" dirty="0" smtClean="0">
                <a:solidFill>
                  <a:srgbClr val="0070C0"/>
                </a:solidFill>
              </a:rPr>
              <a:t>Art 24: </a:t>
            </a:r>
            <a:r>
              <a:rPr lang="it-IT" dirty="0" smtClean="0"/>
              <a:t>tutti possono agire in giudizio per la    tutela dei propri diritti e interessi legittimi </a:t>
            </a:r>
            <a:endParaRPr lang="it-IT" dirty="0"/>
          </a:p>
        </p:txBody>
      </p:sp>
    </p:spTree>
  </p:cSld>
  <p:clrMapOvr>
    <a:masterClrMapping/>
  </p:clrMapOvr>
  <p:transition spd="med" advTm="30000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7" presetClass="entr" presetSubtype="0" fill="hold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260"/>
                            </p:stCondLst>
                            <p:childTnLst>
                              <p:par>
                                <p:cTn id="15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180"/>
                            </p:stCondLst>
                            <p:childTnLst>
                              <p:par>
                                <p:cTn id="21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7180"/>
                            </p:stCondLst>
                            <p:childTnLst>
                              <p:par>
                                <p:cTn id="27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9340"/>
                            </p:stCondLst>
                            <p:childTnLst>
                              <p:par>
                                <p:cTn id="33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1820"/>
                            </p:stCondLst>
                            <p:childTnLst>
                              <p:par>
                                <p:cTn id="39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3940"/>
                            </p:stCondLst>
                            <p:childTnLst>
                              <p:par>
                                <p:cTn id="45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940"/>
                            </p:stCondLst>
                            <p:childTnLst>
                              <p:par>
                                <p:cTn id="51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8180"/>
                            </p:stCondLst>
                            <p:childTnLst>
                              <p:par>
                                <p:cTn id="57" presetID="27" presetClass="entr" presetSubtype="0" fill="hold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it-IT" sz="4400" b="1" dirty="0" smtClean="0">
                <a:solidFill>
                  <a:schemeClr val="accent3">
                    <a:lumMod val="75000"/>
                  </a:schemeClr>
                </a:solidFill>
              </a:rPr>
              <a:t>Rapporti politici</a:t>
            </a:r>
            <a:endParaRPr lang="it-IT" sz="60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67544" y="2204864"/>
            <a:ext cx="7467600" cy="4873752"/>
          </a:xfrm>
        </p:spPr>
        <p:txBody>
          <a:bodyPr/>
          <a:lstStyle/>
          <a:p>
            <a:pPr>
              <a:buNone/>
            </a:pPr>
            <a:r>
              <a:rPr lang="it-IT" sz="2800" dirty="0" smtClean="0"/>
              <a:t>Si tratta di:</a:t>
            </a:r>
          </a:p>
          <a:p>
            <a:endParaRPr lang="it-IT" sz="2800" dirty="0" smtClean="0"/>
          </a:p>
          <a:p>
            <a:r>
              <a:rPr lang="it-IT" sz="2800" dirty="0" smtClean="0"/>
              <a:t>Diritto al voto</a:t>
            </a:r>
          </a:p>
          <a:p>
            <a:endParaRPr lang="it-IT" sz="2800" dirty="0" smtClean="0"/>
          </a:p>
          <a:p>
            <a:r>
              <a:rPr lang="it-IT" sz="2800" dirty="0" smtClean="0"/>
              <a:t>Diritto alle pari opportunità </a:t>
            </a:r>
          </a:p>
          <a:p>
            <a:endParaRPr lang="it-IT" sz="2800" dirty="0" smtClean="0"/>
          </a:p>
          <a:p>
            <a:r>
              <a:rPr lang="it-IT" sz="2800" dirty="0" smtClean="0"/>
              <a:t>Diritto di associarsi ai partiti politici</a:t>
            </a:r>
          </a:p>
          <a:p>
            <a:pPr>
              <a:buNone/>
            </a:pPr>
            <a:endParaRPr lang="it-IT" dirty="0" smtClean="0"/>
          </a:p>
        </p:txBody>
      </p:sp>
    </p:spTree>
  </p:cSld>
  <p:clrMapOvr>
    <a:masterClrMapping/>
  </p:clrMapOvr>
  <p:transition advTm="14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5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5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9500"/>
                            </p:stCondLst>
                            <p:childTnLst>
                              <p:par>
                                <p:cTn id="2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836712"/>
          </a:xfrm>
        </p:spPr>
        <p:txBody>
          <a:bodyPr>
            <a:noAutofit/>
          </a:bodyPr>
          <a:lstStyle/>
          <a:p>
            <a:r>
              <a:rPr lang="it-IT" sz="3600" b="1" dirty="0" smtClean="0">
                <a:solidFill>
                  <a:schemeClr val="accent3">
                    <a:lumMod val="75000"/>
                  </a:schemeClr>
                </a:solidFill>
              </a:rPr>
              <a:t>Divisione del potere politico</a:t>
            </a:r>
            <a:endParaRPr lang="it-IT" sz="36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67544" y="980728"/>
            <a:ext cx="7776864" cy="587727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it-IT" dirty="0" smtClean="0"/>
              <a:t>LEGISLATIVO      ESECUTIVO    GIUDIZIARIO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   Parlamento            Governo           Magistratura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      </a:t>
            </a:r>
            <a:r>
              <a:rPr lang="it-IT" sz="1800" dirty="0" smtClean="0"/>
              <a:t>con a capo                       con a capo                    con a capo</a:t>
            </a:r>
          </a:p>
          <a:p>
            <a:pPr>
              <a:buNone/>
            </a:pPr>
            <a:endParaRPr lang="it-IT" sz="1800" dirty="0" smtClean="0"/>
          </a:p>
          <a:p>
            <a:pPr>
              <a:buNone/>
            </a:pPr>
            <a:r>
              <a:rPr lang="it-IT" dirty="0" smtClean="0"/>
              <a:t>   Il Presidente       Il Presidente         Il Consiglio</a:t>
            </a:r>
          </a:p>
          <a:p>
            <a:pPr>
              <a:buNone/>
            </a:pPr>
            <a:r>
              <a:rPr lang="it-IT" dirty="0" smtClean="0"/>
              <a:t>   del Senato           del Consiglio       Superiore della</a:t>
            </a:r>
          </a:p>
          <a:p>
            <a:pPr>
              <a:buNone/>
            </a:pPr>
            <a:r>
              <a:rPr lang="it-IT" sz="1800" dirty="0" smtClean="0"/>
              <a:t>                                                                                  </a:t>
            </a:r>
            <a:r>
              <a:rPr lang="it-IT" dirty="0" smtClean="0"/>
              <a:t>Magistratura</a:t>
            </a:r>
            <a:endParaRPr lang="it-IT" sz="1800" dirty="0" smtClean="0"/>
          </a:p>
          <a:p>
            <a:pPr>
              <a:buNone/>
            </a:pPr>
            <a:r>
              <a:rPr lang="it-IT" sz="1800" dirty="0" smtClean="0"/>
              <a:t>       che elegge</a:t>
            </a:r>
          </a:p>
          <a:p>
            <a:pPr>
              <a:buNone/>
            </a:pPr>
            <a:r>
              <a:rPr lang="it-IT" sz="1800" dirty="0" smtClean="0"/>
              <a:t>                                        da fiducia</a:t>
            </a:r>
          </a:p>
          <a:p>
            <a:pPr>
              <a:buNone/>
            </a:pPr>
            <a:r>
              <a:rPr lang="it-IT" sz="1800" dirty="0" smtClean="0"/>
              <a:t>    </a:t>
            </a:r>
            <a:r>
              <a:rPr lang="it-IT" dirty="0" smtClean="0"/>
              <a:t>Il Presidente </a:t>
            </a:r>
          </a:p>
          <a:p>
            <a:pPr>
              <a:buNone/>
            </a:pPr>
            <a:r>
              <a:rPr lang="it-IT" dirty="0" smtClean="0"/>
              <a:t>  della Repubblica</a:t>
            </a:r>
          </a:p>
        </p:txBody>
      </p:sp>
      <p:sp>
        <p:nvSpPr>
          <p:cNvPr id="4" name="Freccia in giù 3"/>
          <p:cNvSpPr/>
          <p:nvPr/>
        </p:nvSpPr>
        <p:spPr>
          <a:xfrm>
            <a:off x="1475656" y="1484784"/>
            <a:ext cx="288032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Freccia a destra 4"/>
          <p:cNvSpPr/>
          <p:nvPr/>
        </p:nvSpPr>
        <p:spPr>
          <a:xfrm rot="5400000">
            <a:off x="3707904" y="1700808"/>
            <a:ext cx="720080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Freccia in giù 5"/>
          <p:cNvSpPr/>
          <p:nvPr/>
        </p:nvSpPr>
        <p:spPr>
          <a:xfrm>
            <a:off x="6300192" y="1484784"/>
            <a:ext cx="288032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8" name="Connettore 2 7"/>
          <p:cNvCxnSpPr/>
          <p:nvPr/>
        </p:nvCxnSpPr>
        <p:spPr>
          <a:xfrm>
            <a:off x="1619672" y="3429000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1 9"/>
          <p:cNvCxnSpPr/>
          <p:nvPr/>
        </p:nvCxnSpPr>
        <p:spPr>
          <a:xfrm>
            <a:off x="1619672" y="2636912"/>
            <a:ext cx="0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1 12"/>
          <p:cNvCxnSpPr/>
          <p:nvPr/>
        </p:nvCxnSpPr>
        <p:spPr>
          <a:xfrm>
            <a:off x="4067944" y="2636912"/>
            <a:ext cx="0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2 13"/>
          <p:cNvCxnSpPr/>
          <p:nvPr/>
        </p:nvCxnSpPr>
        <p:spPr>
          <a:xfrm>
            <a:off x="4067944" y="3429000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1 14"/>
          <p:cNvCxnSpPr/>
          <p:nvPr/>
        </p:nvCxnSpPr>
        <p:spPr>
          <a:xfrm>
            <a:off x="6444208" y="2636912"/>
            <a:ext cx="0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2 15"/>
          <p:cNvCxnSpPr/>
          <p:nvPr/>
        </p:nvCxnSpPr>
        <p:spPr>
          <a:xfrm>
            <a:off x="6444208" y="3429000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1 16"/>
          <p:cNvCxnSpPr/>
          <p:nvPr/>
        </p:nvCxnSpPr>
        <p:spPr>
          <a:xfrm>
            <a:off x="1547664" y="4581128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2 17"/>
          <p:cNvCxnSpPr/>
          <p:nvPr/>
        </p:nvCxnSpPr>
        <p:spPr>
          <a:xfrm>
            <a:off x="1547664" y="5301208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ttore 4 29"/>
          <p:cNvCxnSpPr/>
          <p:nvPr/>
        </p:nvCxnSpPr>
        <p:spPr>
          <a:xfrm rot="5400000" flipH="1" flipV="1">
            <a:off x="2843808" y="4653136"/>
            <a:ext cx="1512168" cy="1368152"/>
          </a:xfrm>
          <a:prstGeom prst="bentConnector3">
            <a:avLst>
              <a:gd name="adj1" fmla="val 54258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Tm="25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5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67544" y="332656"/>
            <a:ext cx="7992888" cy="5616624"/>
          </a:xfrm>
        </p:spPr>
        <p:txBody>
          <a:bodyPr/>
          <a:lstStyle/>
          <a:p>
            <a:pPr>
              <a:buNone/>
            </a:pPr>
            <a:r>
              <a:rPr lang="it-IT" dirty="0" smtClean="0"/>
              <a:t>LEGISLATIVO         ESECUTIVO      GIUDIZIARIO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   Parlamento                 Governo           Magistratura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      </a:t>
            </a:r>
            <a:r>
              <a:rPr lang="it-IT" sz="1800" dirty="0" smtClean="0"/>
              <a:t>formato da                            formato dai                   formato dai</a:t>
            </a: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sz="2000" dirty="0" smtClean="0"/>
              <a:t>Senato        Camera                  Ministri                    Giudici</a:t>
            </a:r>
          </a:p>
          <a:p>
            <a:pPr>
              <a:buNone/>
            </a:pPr>
            <a:r>
              <a:rPr lang="it-IT" sz="2000" dirty="0" smtClean="0"/>
              <a:t>                dei Deputati</a:t>
            </a:r>
          </a:p>
          <a:p>
            <a:pPr>
              <a:buNone/>
            </a:pPr>
            <a:endParaRPr lang="it-IT" sz="2000" dirty="0" smtClean="0"/>
          </a:p>
          <a:p>
            <a:pPr>
              <a:buNone/>
            </a:pPr>
            <a:r>
              <a:rPr lang="it-IT" sz="2000" dirty="0" smtClean="0"/>
              <a:t>In Italia hanno diritto di voto tutti coloro i quali hanno raggiunto</a:t>
            </a:r>
          </a:p>
          <a:p>
            <a:pPr>
              <a:buNone/>
            </a:pPr>
            <a:r>
              <a:rPr lang="it-IT" sz="2000" dirty="0" smtClean="0"/>
              <a:t>la maggiore età (18 anni), mentre occorrono 25 anni per votare</a:t>
            </a:r>
          </a:p>
          <a:p>
            <a:pPr>
              <a:buNone/>
            </a:pPr>
            <a:r>
              <a:rPr lang="it-IT" sz="2000" dirty="0" smtClean="0"/>
              <a:t>membri del Senato.</a:t>
            </a:r>
          </a:p>
        </p:txBody>
      </p:sp>
      <p:sp>
        <p:nvSpPr>
          <p:cNvPr id="4" name="Freccia in giù 3"/>
          <p:cNvSpPr/>
          <p:nvPr/>
        </p:nvSpPr>
        <p:spPr>
          <a:xfrm>
            <a:off x="1475656" y="836712"/>
            <a:ext cx="288032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Freccia in giù 4"/>
          <p:cNvSpPr/>
          <p:nvPr/>
        </p:nvSpPr>
        <p:spPr>
          <a:xfrm>
            <a:off x="4355976" y="836712"/>
            <a:ext cx="288032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Freccia in giù 5"/>
          <p:cNvSpPr/>
          <p:nvPr/>
        </p:nvSpPr>
        <p:spPr>
          <a:xfrm>
            <a:off x="6732240" y="908720"/>
            <a:ext cx="288032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7" name="Connettore 1 6"/>
          <p:cNvCxnSpPr/>
          <p:nvPr/>
        </p:nvCxnSpPr>
        <p:spPr>
          <a:xfrm>
            <a:off x="1619672" y="2132856"/>
            <a:ext cx="0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ttore 1 7"/>
          <p:cNvCxnSpPr/>
          <p:nvPr/>
        </p:nvCxnSpPr>
        <p:spPr>
          <a:xfrm>
            <a:off x="4499992" y="2132856"/>
            <a:ext cx="0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1 8"/>
          <p:cNvCxnSpPr/>
          <p:nvPr/>
        </p:nvCxnSpPr>
        <p:spPr>
          <a:xfrm>
            <a:off x="6876256" y="2132856"/>
            <a:ext cx="0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2 10"/>
          <p:cNvCxnSpPr/>
          <p:nvPr/>
        </p:nvCxnSpPr>
        <p:spPr>
          <a:xfrm flipH="1">
            <a:off x="971600" y="2996952"/>
            <a:ext cx="288032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2 11"/>
          <p:cNvCxnSpPr/>
          <p:nvPr/>
        </p:nvCxnSpPr>
        <p:spPr>
          <a:xfrm>
            <a:off x="1835696" y="3068960"/>
            <a:ext cx="216024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ttore 2 18"/>
          <p:cNvCxnSpPr/>
          <p:nvPr/>
        </p:nvCxnSpPr>
        <p:spPr>
          <a:xfrm>
            <a:off x="4499992" y="3068960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ttore 2 21"/>
          <p:cNvCxnSpPr/>
          <p:nvPr/>
        </p:nvCxnSpPr>
        <p:spPr>
          <a:xfrm>
            <a:off x="6876256" y="2996952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Tm="25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763688" y="548680"/>
            <a:ext cx="7200800" cy="2664296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it-IT" sz="4000" dirty="0" smtClean="0">
                <a:ln>
                  <a:solidFill>
                    <a:schemeClr val="accent1">
                      <a:lumMod val="50000"/>
                    </a:schemeClr>
                  </a:solidFill>
                </a:ln>
                <a:gradFill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  <a:gs pos="100000">
                      <a:srgbClr val="4D0808"/>
                    </a:gs>
                  </a:gsLst>
                  <a:lin ang="5400000" scaled="0"/>
                </a:gradFill>
              </a:rPr>
              <a:t>Progetto di formazione civica ed orientamento dei cittadini neoimmigrati da paesi terzi</a:t>
            </a:r>
            <a:endParaRPr lang="it-IT" sz="4000" dirty="0">
              <a:ln>
                <a:solidFill>
                  <a:schemeClr val="accent1">
                    <a:lumMod val="50000"/>
                  </a:schemeClr>
                </a:solidFill>
              </a:ln>
              <a:gradFill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  <a:gs pos="100000">
                    <a:srgbClr val="4D0808"/>
                  </a:gs>
                </a:gsLst>
                <a:lin ang="5400000" scaled="0"/>
              </a:gradFill>
            </a:endParaRPr>
          </a:p>
        </p:txBody>
      </p:sp>
    </p:spTree>
  </p:cSld>
  <p:clrMapOvr>
    <a:masterClrMapping/>
  </p:clrMapOvr>
  <p:transition spd="slow" advTm="5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 smtClean="0"/>
              <a:t>L’</a:t>
            </a:r>
            <a:r>
              <a:rPr lang="it-IT" sz="3200" dirty="0" err="1" smtClean="0"/>
              <a:t>italia</a:t>
            </a:r>
            <a:r>
              <a:rPr lang="it-IT" sz="3200" dirty="0" smtClean="0"/>
              <a:t> e la sua storia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L’Italia, essendo un Paese situato al centro del Mediterraneo, è il risultato dell’unione tra diversi popoli e culture.</a:t>
            </a:r>
          </a:p>
          <a:p>
            <a:r>
              <a:rPr lang="it-IT" dirty="0" smtClean="0"/>
              <a:t>L’Italia non è sempre stata un Paese unito ma divisa al suo interno. Solo nel 1861 durante il Risorgimento ha raggiunto l’unità. E nel 1870 Roma diventa capitale.</a:t>
            </a:r>
          </a:p>
          <a:p>
            <a:r>
              <a:rPr lang="it-IT" dirty="0" smtClean="0"/>
              <a:t>Il 2 giugno 1946 il Paese da Monarchia diventa una Repubblica. L’ 1 gennaio 1948 entra in vigore la Costituzione.</a:t>
            </a:r>
          </a:p>
          <a:p>
            <a:pPr>
              <a:buNone/>
            </a:pPr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  <p:transition advTm="27000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5" presetClass="entr" presetSubtype="1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0"/>
                            </p:stCondLst>
                            <p:childTnLst>
                              <p:par>
                                <p:cTn id="14" presetID="5" presetClass="entr" presetSubtype="1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9000"/>
                            </p:stCondLst>
                            <p:childTnLst>
                              <p:par>
                                <p:cTn id="18" presetID="5" presetClass="entr" presetSubtype="1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323528" y="1556792"/>
            <a:ext cx="7920880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LA COSTITUZIONE</a:t>
            </a:r>
            <a:endParaRPr lang="it-IT" sz="6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539552" y="4581128"/>
            <a:ext cx="8208912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it-IT" sz="32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FFC000"/>
                </a:solidFill>
              </a:rPr>
              <a:t>LEGGE</a:t>
            </a:r>
            <a:r>
              <a:rPr lang="it-IT" sz="3200" dirty="0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FFC000"/>
                </a:solidFill>
              </a:rPr>
              <a:t> </a:t>
            </a:r>
            <a:r>
              <a:rPr lang="it-IT" sz="32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FFC000"/>
                </a:solidFill>
              </a:rPr>
              <a:t>PRINCIPALE</a:t>
            </a:r>
            <a:r>
              <a:rPr lang="it-IT" sz="3200" dirty="0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FFC000"/>
                </a:solidFill>
              </a:rPr>
              <a:t> </a:t>
            </a:r>
            <a:r>
              <a:rPr lang="it-IT" sz="32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FFC000"/>
                </a:solidFill>
              </a:rPr>
              <a:t>DELLO STATO</a:t>
            </a:r>
            <a:endParaRPr lang="it-IT" sz="32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rgbClr val="FFC000"/>
              </a:solidFill>
            </a:endParaRPr>
          </a:p>
        </p:txBody>
      </p:sp>
      <p:pic>
        <p:nvPicPr>
          <p:cNvPr id="6" name="Immagine 5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5" y="476672"/>
            <a:ext cx="2664295" cy="1675776"/>
          </a:xfrm>
          <a:prstGeom prst="rect">
            <a:avLst/>
          </a:prstGeom>
        </p:spPr>
      </p:pic>
      <p:pic>
        <p:nvPicPr>
          <p:cNvPr id="7" name="Immagine 6" descr="images (2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88224" y="548680"/>
            <a:ext cx="1440160" cy="1616783"/>
          </a:xfrm>
          <a:prstGeom prst="rect">
            <a:avLst/>
          </a:prstGeom>
        </p:spPr>
      </p:pic>
    </p:spTree>
  </p:cSld>
  <p:clrMapOvr>
    <a:masterClrMapping/>
  </p:clrMapOvr>
  <p:transition spd="med" advTm="8000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1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5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costituzione è formata da 139 articoli: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67544" y="1984248"/>
            <a:ext cx="7467600" cy="4873752"/>
          </a:xfrm>
        </p:spPr>
        <p:txBody>
          <a:bodyPr/>
          <a:lstStyle/>
          <a:p>
            <a:r>
              <a:rPr lang="it-IT" dirty="0" smtClean="0"/>
              <a:t>Principi fondamentali ( art. 1 – 12 )</a:t>
            </a:r>
          </a:p>
          <a:p>
            <a:r>
              <a:rPr lang="it-IT" dirty="0" smtClean="0"/>
              <a:t>Diritti e doveri dei cittadini ( art. 13 – 54 )</a:t>
            </a:r>
          </a:p>
          <a:p>
            <a:r>
              <a:rPr lang="it-IT" dirty="0" smtClean="0"/>
              <a:t>Il Parlamento ( art. 55 – 82 )</a:t>
            </a:r>
          </a:p>
          <a:p>
            <a:r>
              <a:rPr lang="it-IT" dirty="0" smtClean="0"/>
              <a:t>Il Presidente della Repubblica ( art. 83 – 91 )</a:t>
            </a:r>
          </a:p>
          <a:p>
            <a:r>
              <a:rPr lang="it-IT" dirty="0" smtClean="0"/>
              <a:t>Il Governo ( art. 92 – 100 )</a:t>
            </a:r>
          </a:p>
          <a:p>
            <a:r>
              <a:rPr lang="it-IT" dirty="0" smtClean="0"/>
              <a:t>La Magistratura (art. 101 – 113 )</a:t>
            </a:r>
          </a:p>
          <a:p>
            <a:r>
              <a:rPr lang="it-IT" dirty="0" smtClean="0"/>
              <a:t>Regioni, Province, Comuni ( art. 114  - 133 )</a:t>
            </a:r>
          </a:p>
          <a:p>
            <a:r>
              <a:rPr lang="it-IT" dirty="0" smtClean="0"/>
              <a:t>Garanzie Costituzionali ( art. 134 – 139 ) </a:t>
            </a:r>
            <a:endParaRPr lang="it-IT" dirty="0"/>
          </a:p>
        </p:txBody>
      </p:sp>
    </p:spTree>
  </p:cSld>
  <p:clrMapOvr>
    <a:masterClrMapping/>
  </p:clrMapOvr>
  <p:transition spd="med" advTm="18000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7" presetClass="entr" presetSubtype="0" fill="hold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740"/>
                            </p:stCondLst>
                            <p:childTnLst>
                              <p:par>
                                <p:cTn id="15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260"/>
                            </p:stCondLst>
                            <p:childTnLst>
                              <p:par>
                                <p:cTn id="21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7220"/>
                            </p:stCondLst>
                            <p:childTnLst>
                              <p:par>
                                <p:cTn id="27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9780"/>
                            </p:stCondLst>
                            <p:childTnLst>
                              <p:par>
                                <p:cTn id="33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1660"/>
                            </p:stCondLst>
                            <p:childTnLst>
                              <p:par>
                                <p:cTn id="39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3780"/>
                            </p:stCondLst>
                            <p:childTnLst>
                              <p:par>
                                <p:cTn id="45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6260"/>
                            </p:stCondLst>
                            <p:childTnLst>
                              <p:par>
                                <p:cTn id="51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</a:rPr>
              <a:t>Articolo 1:</a:t>
            </a:r>
            <a:endParaRPr lang="it-IT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L'Italia è una Repubblica democratica, fondata sul lavoro. La sovranità appartiene al popolo, che la esercita nelle forme e nei limiti della Costituzione.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r>
              <a:rPr lang="it-IT" dirty="0" smtClean="0"/>
              <a:t>La Repubblica riconosce e garantisce i diritti inviolabili dell'uomo, sia come singolo, sia nelle formazioni sociali ove si svolge la sua personalità, e richiede l'adempimento dei doveri inderogabili di solidarietà politica, economica e sociale.</a:t>
            </a:r>
          </a:p>
          <a:p>
            <a:endParaRPr lang="it-IT" dirty="0" smtClean="0"/>
          </a:p>
          <a:p>
            <a:pPr>
              <a:buNone/>
            </a:pPr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539552" y="3645024"/>
            <a:ext cx="4680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 smtClean="0">
                <a:solidFill>
                  <a:schemeClr val="accent1">
                    <a:lumMod val="75000"/>
                  </a:schemeClr>
                </a:solidFill>
              </a:rPr>
              <a:t>A</a:t>
            </a:r>
            <a:r>
              <a:rPr lang="it-IT" sz="2400" b="1" dirty="0" smtClean="0">
                <a:solidFill>
                  <a:schemeClr val="accent1">
                    <a:lumMod val="75000"/>
                  </a:schemeClr>
                </a:solidFill>
              </a:rPr>
              <a:t>RTICOLO </a:t>
            </a:r>
            <a:r>
              <a:rPr lang="it-IT" sz="2800" b="1" dirty="0" smtClean="0">
                <a:solidFill>
                  <a:schemeClr val="accent1">
                    <a:lumMod val="75000"/>
                  </a:schemeClr>
                </a:solidFill>
              </a:rPr>
              <a:t>2:</a:t>
            </a:r>
            <a:endParaRPr lang="it-IT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med" advTm="26000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8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0"/>
                            </p:stCondLst>
                            <p:childTnLst>
                              <p:par>
                                <p:cTn id="15" presetID="50" presetClass="entr" presetSubtype="0" decel="10000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0"/>
                            </p:stCondLst>
                            <p:childTnLst>
                              <p:par>
                                <p:cTn id="21" presetID="8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ARTICOLO 4:</a:t>
            </a:r>
            <a:endParaRPr lang="it-IT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La Repubblica riconosce a tutti i cittadini il diritto al lavoro e promuove le condizioni che rendano effettivo questo diritto.</a:t>
            </a:r>
          </a:p>
          <a:p>
            <a:pPr>
              <a:buNone/>
            </a:pPr>
            <a:r>
              <a:rPr lang="it-IT" dirty="0" smtClean="0"/>
              <a:t>   Ogni cittadino ha il dovere di svolgere, secondo le proprie possibilità e la propria scelta, un'attività o una funzione che concorra al progresso materiale o spirituale della società.</a:t>
            </a:r>
          </a:p>
          <a:p>
            <a:endParaRPr lang="it-IT" dirty="0"/>
          </a:p>
        </p:txBody>
      </p:sp>
    </p:spTree>
  </p:cSld>
  <p:clrMapOvr>
    <a:masterClrMapping/>
  </p:clrMapOvr>
  <p:transition spd="med" advTm="20000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8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500"/>
                            </p:stCondLst>
                            <p:childTnLst>
                              <p:par>
                                <p:cTn id="15" presetID="8" presetClass="entr" presetSubtype="16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7467600" cy="1143000"/>
          </a:xfrm>
        </p:spPr>
        <p:txBody>
          <a:bodyPr>
            <a:noAutofit/>
          </a:bodyPr>
          <a:lstStyle/>
          <a:p>
            <a:r>
              <a:rPr lang="it-IT" sz="3600" dirty="0" smtClean="0"/>
              <a:t>DIRITTI COLLEGATI AI RAPPORTI FRA LE PERSONE: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395536" y="2492896"/>
            <a:ext cx="7467600" cy="4873752"/>
          </a:xfrm>
        </p:spPr>
        <p:txBody>
          <a:bodyPr>
            <a:normAutofit/>
          </a:bodyPr>
          <a:lstStyle/>
          <a:p>
            <a:r>
              <a:rPr lang="it-IT" sz="3200" dirty="0" smtClean="0"/>
              <a:t>Famiglia e matrimonio ( art. 29 )</a:t>
            </a:r>
          </a:p>
          <a:p>
            <a:r>
              <a:rPr lang="it-IT" sz="3200" dirty="0" smtClean="0"/>
              <a:t>Famiglia e figli ( art. 30)</a:t>
            </a:r>
          </a:p>
          <a:p>
            <a:r>
              <a:rPr lang="it-IT" sz="3200" dirty="0" smtClean="0"/>
              <a:t>Lavoro ( art. 4)</a:t>
            </a:r>
          </a:p>
          <a:p>
            <a:r>
              <a:rPr lang="it-IT" sz="3200" dirty="0" smtClean="0"/>
              <a:t>Salute, previdenza sociale ( art. 38 )</a:t>
            </a:r>
            <a:endParaRPr lang="it-IT" sz="3200" dirty="0"/>
          </a:p>
        </p:txBody>
      </p:sp>
    </p:spTree>
  </p:cSld>
  <p:clrMapOvr>
    <a:masterClrMapping/>
  </p:clrMapOvr>
  <p:transition spd="med" advTm="15000"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7" presetClass="entr" presetSubtype="0" fill="hold" nodeType="afterEffect">
                                  <p:stCondLst>
                                    <p:cond delay="1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620"/>
                            </p:stCondLst>
                            <p:childTnLst>
                              <p:par>
                                <p:cTn id="15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540"/>
                            </p:stCondLst>
                            <p:childTnLst>
                              <p:par>
                                <p:cTn id="21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7100"/>
                            </p:stCondLst>
                            <p:childTnLst>
                              <p:par>
                                <p:cTn id="2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ARTICOLO 3:</a:t>
            </a:r>
            <a:endParaRPr lang="it-IT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Tutti i cittadini hanno pari dignità sociale e sono eguali davanti alla legge, senza distinzione di sesso, di razza, di lingua, di religione, di opinioni politiche, di condizioni personali e sociali.</a:t>
            </a:r>
          </a:p>
          <a:p>
            <a:pPr>
              <a:buNone/>
            </a:pPr>
            <a:r>
              <a:rPr lang="it-IT" dirty="0" smtClean="0"/>
              <a:t>   E` compito della Repubblica rimuovere gli ostacoli di ordine economico e sociale, che, limitando di fatto la libertà e l'eguaglianza dei cittadini, impediscono il pieno sviluppo della persona umana e l'effettiva partecipazione di tutti i lavoratori all'organizzazione politica, economica e sociale del Paese.</a:t>
            </a:r>
          </a:p>
          <a:p>
            <a:endParaRPr lang="it-IT" dirty="0" smtClean="0"/>
          </a:p>
        </p:txBody>
      </p:sp>
    </p:spTree>
  </p:cSld>
  <p:clrMapOvr>
    <a:masterClrMapping/>
  </p:clrMapOvr>
  <p:transition spd="med" advTm="26000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8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500"/>
                            </p:stCondLst>
                            <p:childTnLst>
                              <p:par>
                                <p:cTn id="15" presetID="8" presetClass="entr" presetSubtype="16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oggia">
  <a:themeElements>
    <a:clrScheme name="Loggi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Loggi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Loggi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405</TotalTime>
  <Words>595</Words>
  <Application>Microsoft Office PowerPoint</Application>
  <PresentationFormat>Presentazione su schermo (4:3)</PresentationFormat>
  <Paragraphs>81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4" baseType="lpstr">
      <vt:lpstr>Loggia</vt:lpstr>
      <vt:lpstr>Presentazione standard di PowerPoint</vt:lpstr>
      <vt:lpstr>Progetto di formazione civica ed orientamento dei cittadini neoimmigrati da paesi terzi</vt:lpstr>
      <vt:lpstr>L’italia e la sua storia</vt:lpstr>
      <vt:lpstr>Presentazione standard di PowerPoint</vt:lpstr>
      <vt:lpstr>La costituzione è formata da 139 articoli:</vt:lpstr>
      <vt:lpstr>Articolo 1:</vt:lpstr>
      <vt:lpstr>ARTICOLO 4:</vt:lpstr>
      <vt:lpstr>DIRITTI COLLEGATI AI RAPPORTI FRA LE PERSONE:</vt:lpstr>
      <vt:lpstr>ARTICOLO 3:</vt:lpstr>
      <vt:lpstr>Diritti inviolabili:</vt:lpstr>
      <vt:lpstr>Rapporti politici</vt:lpstr>
      <vt:lpstr>Divisione del potere politico</vt:lpstr>
      <vt:lpstr>Presentazione standard di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Progetto di formazione civica ed orientamento dei cittadini neoimmigrati dei paesi terzi</dc:title>
  <dc:creator>Simona</dc:creator>
  <cp:lastModifiedBy>Flep</cp:lastModifiedBy>
  <cp:revision>43</cp:revision>
  <dcterms:created xsi:type="dcterms:W3CDTF">2012-09-28T08:42:15Z</dcterms:created>
  <dcterms:modified xsi:type="dcterms:W3CDTF">2013-06-20T16:50:07Z</dcterms:modified>
</cp:coreProperties>
</file>