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81" d="100"/>
          <a:sy n="81" d="100"/>
        </p:scale>
        <p:origin x="-83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BD700FB-288B-418C-B7A3-9990B9FAD0EB}" type="datetimeFigureOut">
              <a:rPr lang="it-IT" smtClean="0"/>
              <a:pPr/>
              <a:t>20/06/2013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0E7A77-A93B-404C-B5AC-F91E9BAD253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259632" y="2348880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3060065" algn="ctr"/>
                <a:tab pos="6120130" algn="r"/>
              </a:tabLst>
            </a:pPr>
            <a:r>
              <a:rPr lang="it-IT" b="1" dirty="0">
                <a:latin typeface="Calibri"/>
                <a:ea typeface="Calibri"/>
                <a:cs typeface="Times New Roman"/>
              </a:rPr>
              <a:t>Fondo per l’integrazione di cittadini paesi terzi 2007 - 2013</a:t>
            </a:r>
            <a:endParaRPr lang="it-IT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83568" y="2408857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8352928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7686" y="4293096"/>
            <a:ext cx="2013960" cy="143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gget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107989"/>
              </p:ext>
            </p:extLst>
          </p:nvPr>
        </p:nvGraphicFramePr>
        <p:xfrm>
          <a:off x="715579" y="620688"/>
          <a:ext cx="7769727" cy="1224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o" r:id="rId5" imgW="9791044" imgH="1542189" progId="Word.Document.12">
                  <p:embed/>
                </p:oleObj>
              </mc:Choice>
              <mc:Fallback>
                <p:oleObj name="Documento" r:id="rId5" imgW="9791044" imgH="154218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5579" y="620688"/>
                        <a:ext cx="7769727" cy="12241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1763688" y="1124744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UNIONE EUROPEA</a:t>
            </a:r>
            <a:endParaRPr lang="it-IT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116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Viaggio turistico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2400" dirty="0" smtClean="0"/>
              <a:t>La dichiarazione di presenza è data dalle ricevute</a:t>
            </a:r>
          </a:p>
          <a:p>
            <a:pPr algn="just">
              <a:buNone/>
            </a:pPr>
            <a:r>
              <a:rPr lang="it-IT" sz="2400" dirty="0" smtClean="0"/>
              <a:t>degli alberghi in cui si soggiorna, da esibire su</a:t>
            </a:r>
          </a:p>
          <a:p>
            <a:pPr algn="just">
              <a:buNone/>
            </a:pPr>
            <a:r>
              <a:rPr lang="it-IT" sz="2400" dirty="0" smtClean="0"/>
              <a:t>richiesta.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Se sei ospite la dichiarazione di presenza è a carico</a:t>
            </a:r>
          </a:p>
          <a:p>
            <a:pPr>
              <a:buNone/>
            </a:pPr>
            <a:r>
              <a:rPr lang="it-IT" sz="2400" dirty="0" smtClean="0"/>
              <a:t>dell’ospitante che deve comunicare alla Questura,</a:t>
            </a:r>
          </a:p>
          <a:p>
            <a:pPr>
              <a:buNone/>
            </a:pPr>
            <a:r>
              <a:rPr lang="it-IT" sz="2400" dirty="0" smtClean="0"/>
              <a:t>entro 48 ore:</a:t>
            </a:r>
          </a:p>
          <a:p>
            <a:pPr>
              <a:buNone/>
            </a:pPr>
            <a:endParaRPr lang="it-IT" sz="2400" dirty="0" smtClean="0"/>
          </a:p>
          <a:p>
            <a:pPr>
              <a:buFontTx/>
              <a:buChar char="-"/>
            </a:pPr>
            <a:r>
              <a:rPr lang="it-IT" sz="2000" dirty="0" smtClean="0"/>
              <a:t>Nome e cognome ospitante</a:t>
            </a:r>
          </a:p>
          <a:p>
            <a:pPr>
              <a:buFontTx/>
              <a:buChar char="-"/>
            </a:pPr>
            <a:r>
              <a:rPr lang="it-IT" sz="2000" dirty="0" smtClean="0"/>
              <a:t>Nome e cognome ospitato</a:t>
            </a:r>
          </a:p>
          <a:p>
            <a:pPr>
              <a:buFontTx/>
              <a:buChar char="-"/>
            </a:pPr>
            <a:r>
              <a:rPr lang="it-IT" sz="2000" dirty="0" smtClean="0"/>
              <a:t>Estremi documenti e passaporto</a:t>
            </a:r>
          </a:p>
          <a:p>
            <a:pPr>
              <a:buFontTx/>
              <a:buChar char="-"/>
            </a:pPr>
            <a:r>
              <a:rPr lang="it-IT" sz="2000" dirty="0" smtClean="0"/>
              <a:t>Dichiarazione indirizzo residenza ospitante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None/>
            </a:pPr>
            <a:endParaRPr lang="it-IT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509120"/>
            <a:ext cx="8183880" cy="152592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Modalità di richiesta visto per coloro che non provengono da paesi europei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978768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it-IT" sz="2000" dirty="0" smtClean="0"/>
              <a:t>Obbligatorio il visto di ingresso sul passaporto, da richiedere all’Ambasciata o al Consolato Italiano nel paese di provenienza;</a:t>
            </a:r>
          </a:p>
          <a:p>
            <a:pPr algn="just">
              <a:buFontTx/>
              <a:buChar char="-"/>
            </a:pPr>
            <a:r>
              <a:rPr lang="it-IT" sz="2000" dirty="0" smtClean="0"/>
              <a:t>Per un periodo più breve di 90 giorni è sufficiente un visto per turismo.</a:t>
            </a:r>
          </a:p>
          <a:p>
            <a:pPr algn="just">
              <a:buFontTx/>
              <a:buChar char="-"/>
            </a:pPr>
            <a:r>
              <a:rPr lang="it-IT" sz="2000" dirty="0" smtClean="0"/>
              <a:t>Per un periodo superiore ai 90 giorni entro 8 giorni dall’ingresso in Italia ci si deve recare in Questura e richiedere il permesso di soggiorno con motivazione identica a quella indicata sul visto di ingresso.</a:t>
            </a:r>
          </a:p>
          <a:p>
            <a:pPr>
              <a:buFontTx/>
              <a:buChar char="-"/>
            </a:pPr>
            <a:endParaRPr lang="it-IT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Visto per turismo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 smtClean="0"/>
              <a:t>Documenti necessari:</a:t>
            </a:r>
          </a:p>
          <a:p>
            <a:pPr algn="ctr"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sz="2000" dirty="0" smtClean="0"/>
              <a:t>Formulario per la domanda del visto di ingresso</a:t>
            </a:r>
          </a:p>
          <a:p>
            <a:pPr>
              <a:buFontTx/>
              <a:buChar char="-"/>
            </a:pPr>
            <a:r>
              <a:rPr lang="it-IT" sz="2000" dirty="0" smtClean="0"/>
              <a:t>Fototessera</a:t>
            </a:r>
          </a:p>
          <a:p>
            <a:pPr>
              <a:buFontTx/>
              <a:buChar char="-"/>
            </a:pPr>
            <a:r>
              <a:rPr lang="it-IT" sz="2000" dirty="0" smtClean="0"/>
              <a:t>Documento di viaggio valido</a:t>
            </a:r>
          </a:p>
          <a:p>
            <a:pPr>
              <a:buFontTx/>
              <a:buChar char="-"/>
            </a:pPr>
            <a:r>
              <a:rPr lang="it-IT" sz="2000" dirty="0" smtClean="0"/>
              <a:t>Dimostrazione disponibilità mezzi di trasporto propri</a:t>
            </a:r>
          </a:p>
          <a:p>
            <a:pPr>
              <a:buFontTx/>
              <a:buChar char="-"/>
            </a:pPr>
            <a:r>
              <a:rPr lang="it-IT" sz="2000" dirty="0" smtClean="0"/>
              <a:t>Disponibilità di alloggio</a:t>
            </a:r>
          </a:p>
          <a:p>
            <a:pPr>
              <a:buFontTx/>
              <a:buChar char="-"/>
            </a:pPr>
            <a:r>
              <a:rPr lang="it-IT" sz="2000" dirty="0" smtClean="0"/>
              <a:t>Dimostrazione disponibilità mezzi economici di sostentamento</a:t>
            </a:r>
          </a:p>
          <a:p>
            <a:pPr>
              <a:buFontTx/>
              <a:buChar char="-"/>
            </a:pPr>
            <a:r>
              <a:rPr lang="it-IT" sz="2000" dirty="0" smtClean="0"/>
              <a:t>Documentazione condizione socio-professionale</a:t>
            </a:r>
          </a:p>
          <a:p>
            <a:pPr>
              <a:buFontTx/>
              <a:buChar char="-"/>
            </a:pPr>
            <a:r>
              <a:rPr lang="it-IT" sz="2000" dirty="0" smtClean="0"/>
              <a:t>Assicurazione sanitaria con copertura minima 30.000 euro</a:t>
            </a:r>
            <a:endParaRPr lang="it-IT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Visto per studio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it-IT" sz="2400" dirty="0" smtClean="0"/>
          </a:p>
          <a:p>
            <a:pPr>
              <a:buFontTx/>
              <a:buChar char="-"/>
            </a:pPr>
            <a:r>
              <a:rPr lang="it-IT" sz="2400" dirty="0" smtClean="0"/>
              <a:t>Da richiedere all’Ambasciata Italiana nel paese di provenienza</a:t>
            </a:r>
          </a:p>
          <a:p>
            <a:pPr>
              <a:buFontTx/>
              <a:buChar char="-"/>
            </a:pPr>
            <a:r>
              <a:rPr lang="it-IT" sz="2400" dirty="0" smtClean="0"/>
              <a:t>Stesse modalità del visto per turismo</a:t>
            </a:r>
          </a:p>
          <a:p>
            <a:pPr>
              <a:buFontTx/>
              <a:buChar char="-"/>
            </a:pPr>
            <a:r>
              <a:rPr lang="it-IT" sz="2400" dirty="0" smtClean="0"/>
              <a:t>Ha durata pari a quella del corso che si intende seguire</a:t>
            </a:r>
          </a:p>
          <a:p>
            <a:pPr>
              <a:buFontTx/>
              <a:buChar char="-"/>
            </a:pPr>
            <a:r>
              <a:rPr lang="it-IT" sz="2400" dirty="0" smtClean="0"/>
              <a:t>Permette di lavorare con un contratto non superiore alle 20 ore settimanali (part-time)</a:t>
            </a:r>
            <a:endParaRPr lang="it-IT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Visto per ricongiungimento familiare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endParaRPr lang="it-IT" sz="2400" dirty="0" smtClean="0"/>
          </a:p>
          <a:p>
            <a:pPr>
              <a:buFontTx/>
              <a:buChar char="-"/>
            </a:pPr>
            <a:r>
              <a:rPr lang="it-IT" sz="2400" dirty="0" smtClean="0"/>
              <a:t>Lo può richiedere un parente di 1° grado con un permesso di soggiorno valido o con la cittadinanza italiana (padre, figlio, fratello, coniuge)</a:t>
            </a:r>
          </a:p>
          <a:p>
            <a:pPr>
              <a:buFontTx/>
              <a:buChar char="-"/>
            </a:pPr>
            <a:r>
              <a:rPr lang="it-IT" sz="2400" dirty="0" smtClean="0"/>
              <a:t>Questa persona deve recarsi allo Sportello Unico della Prefettura e richiedere un nullaosta da presentare con la documentazione</a:t>
            </a:r>
          </a:p>
          <a:p>
            <a:pPr>
              <a:buFontTx/>
              <a:buChar char="-"/>
            </a:pPr>
            <a:r>
              <a:rPr lang="it-IT" sz="2400" dirty="0" smtClean="0"/>
              <a:t>Ne segue un appuntamento in Prefettura</a:t>
            </a:r>
          </a:p>
          <a:p>
            <a:pPr>
              <a:buFontTx/>
              <a:buChar char="-"/>
            </a:pPr>
            <a:endParaRPr lang="it-IT" sz="2400" dirty="0" smtClean="0"/>
          </a:p>
          <a:p>
            <a:pPr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Visto per lavoro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SUBORDINATO</a:t>
            </a:r>
          </a:p>
          <a:p>
            <a:pPr>
              <a:buNone/>
            </a:pPr>
            <a:r>
              <a:rPr lang="it-IT" sz="1800" dirty="0" smtClean="0"/>
              <a:t>Il datore di lavoro deve presentare allo sportello unico per l’immigrazione:</a:t>
            </a:r>
          </a:p>
          <a:p>
            <a:pPr>
              <a:buNone/>
            </a:pPr>
            <a:endParaRPr lang="it-IT" sz="1800" dirty="0" smtClean="0"/>
          </a:p>
          <a:p>
            <a:pPr>
              <a:buFontTx/>
              <a:buChar char="-"/>
            </a:pPr>
            <a:r>
              <a:rPr lang="it-IT" sz="1400" dirty="0" smtClean="0"/>
              <a:t>Richiesta nominativa di nulla osta al lavoro;</a:t>
            </a:r>
          </a:p>
          <a:p>
            <a:pPr>
              <a:buFontTx/>
              <a:buChar char="-"/>
            </a:pPr>
            <a:r>
              <a:rPr lang="it-IT" sz="1400" dirty="0" smtClean="0"/>
              <a:t>Idonea documentazione relativa alle modalità d’alloggio per il lavoratore straniero;</a:t>
            </a:r>
          </a:p>
          <a:p>
            <a:pPr>
              <a:buFontTx/>
              <a:buChar char="-"/>
            </a:pPr>
            <a:r>
              <a:rPr lang="it-IT" sz="1400" dirty="0" smtClean="0"/>
              <a:t>La proposta di contratto di soggiorno;</a:t>
            </a:r>
          </a:p>
          <a:p>
            <a:pPr>
              <a:buFontTx/>
              <a:buChar char="-"/>
            </a:pPr>
            <a:r>
              <a:rPr lang="it-IT" sz="1400" dirty="0" smtClean="0"/>
              <a:t>Dichiarazione di impegno a comunicare ogni variazione concernente il rapporto di lavoro;</a:t>
            </a:r>
          </a:p>
          <a:p>
            <a:pPr>
              <a:buFontTx/>
              <a:buChar char="-"/>
            </a:pPr>
            <a:endParaRPr lang="it-IT" sz="1400" dirty="0" smtClean="0"/>
          </a:p>
          <a:p>
            <a:pPr>
              <a:buNone/>
            </a:pPr>
            <a:r>
              <a:rPr lang="it-IT" sz="2400" dirty="0" smtClean="0"/>
              <a:t>(Segue le direttive del decreto flussi)</a:t>
            </a:r>
            <a:endParaRPr lang="it-IT" sz="2400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</a:rPr>
              <a:t>AUTONOMO</a:t>
            </a:r>
          </a:p>
          <a:p>
            <a:pPr>
              <a:buNone/>
            </a:pPr>
            <a:r>
              <a:rPr lang="it-IT" sz="1800" dirty="0" smtClean="0"/>
              <a:t>Il lavoratore straniero deve dimostrare:</a:t>
            </a:r>
          </a:p>
          <a:p>
            <a:pPr>
              <a:buNone/>
            </a:pPr>
            <a:endParaRPr lang="it-IT" sz="1800" dirty="0" smtClean="0"/>
          </a:p>
          <a:p>
            <a:pPr>
              <a:buNone/>
            </a:pPr>
            <a:endParaRPr lang="it-IT" sz="1800" dirty="0" smtClean="0"/>
          </a:p>
          <a:p>
            <a:pPr>
              <a:buFontTx/>
              <a:buChar char="-"/>
            </a:pPr>
            <a:r>
              <a:rPr lang="it-IT" sz="1400" dirty="0" smtClean="0"/>
              <a:t>Di disporre di risorse adeguate per l’esercizio dell’attività che intende intraprendere in Italia;</a:t>
            </a:r>
          </a:p>
          <a:p>
            <a:pPr>
              <a:buFontTx/>
              <a:buChar char="-"/>
            </a:pPr>
            <a:r>
              <a:rPr lang="it-IT" sz="1400" dirty="0" smtClean="0"/>
              <a:t>Di essere in possesso dei requisiti previsti dalla legge italiana per l’esercizio della singola attività;</a:t>
            </a:r>
          </a:p>
          <a:p>
            <a:pPr>
              <a:buFontTx/>
              <a:buChar char="-"/>
            </a:pPr>
            <a:r>
              <a:rPr lang="it-IT" sz="1400" dirty="0" smtClean="0"/>
              <a:t>Di essere in possesso di un’attestazione dell’autorità competente;</a:t>
            </a:r>
            <a:endParaRPr lang="it-IT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solidFill>
                  <a:schemeClr val="accent4">
                    <a:lumMod val="75000"/>
                  </a:schemeClr>
                </a:solidFill>
              </a:rPr>
              <a:t>Il decreto flussi</a:t>
            </a:r>
            <a:endParaRPr lang="it-IT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È una legge italiana attraverso la quale</a:t>
            </a:r>
          </a:p>
          <a:p>
            <a:pPr algn="ctr">
              <a:buNone/>
            </a:pPr>
            <a:r>
              <a:rPr lang="it-IT" sz="2400" dirty="0" smtClean="0"/>
              <a:t> il Governo sancisce, ogni anno, il numero </a:t>
            </a:r>
          </a:p>
          <a:p>
            <a:pPr algn="ctr">
              <a:buNone/>
            </a:pPr>
            <a:r>
              <a:rPr lang="it-IT" sz="2400" dirty="0" smtClean="0"/>
              <a:t>di cittadini stranieri, non comunitari, </a:t>
            </a:r>
          </a:p>
          <a:p>
            <a:pPr algn="ctr">
              <a:buNone/>
            </a:pPr>
            <a:r>
              <a:rPr lang="it-IT" sz="2400" dirty="0" smtClean="0"/>
              <a:t>che possono entrare nel paese, </a:t>
            </a:r>
          </a:p>
          <a:p>
            <a:pPr algn="ctr">
              <a:buNone/>
            </a:pPr>
            <a:r>
              <a:rPr lang="it-IT" sz="2400" dirty="0" smtClean="0"/>
              <a:t>suddivisi per paesi di provenienza </a:t>
            </a:r>
          </a:p>
          <a:p>
            <a:pPr algn="ctr">
              <a:buNone/>
            </a:pPr>
            <a:r>
              <a:rPr lang="it-IT" sz="2400" dirty="0" smtClean="0"/>
              <a:t>o motivi di lavoro.</a:t>
            </a:r>
            <a:endParaRPr lang="it-IT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Richiesta del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Permesso di Soggiorno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sz="1800" dirty="0" smtClean="0"/>
              <a:t>Da richiedere entro 8 giorni dall’arrivo per una permanenza superiore ai 90 giorni.</a:t>
            </a:r>
          </a:p>
          <a:p>
            <a:pPr>
              <a:buNone/>
            </a:pPr>
            <a:r>
              <a:rPr lang="it-IT" sz="2000" u="sng" dirty="0" smtClean="0"/>
              <a:t>Documenti necessari</a:t>
            </a:r>
            <a:r>
              <a:rPr lang="it-IT" sz="2000" dirty="0" smtClean="0"/>
              <a:t>: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Modulo di richiesta</a:t>
            </a:r>
          </a:p>
          <a:p>
            <a:pPr>
              <a:buFontTx/>
              <a:buChar char="-"/>
            </a:pPr>
            <a:r>
              <a:rPr lang="it-IT" sz="2000" dirty="0" smtClean="0"/>
              <a:t>Passaporto</a:t>
            </a:r>
          </a:p>
          <a:p>
            <a:pPr>
              <a:buFontTx/>
              <a:buChar char="-"/>
            </a:pPr>
            <a:r>
              <a:rPr lang="it-IT" sz="2000" dirty="0" smtClean="0"/>
              <a:t>Fotocopia del documento stesso</a:t>
            </a:r>
          </a:p>
          <a:p>
            <a:pPr>
              <a:buFontTx/>
              <a:buChar char="-"/>
            </a:pPr>
            <a:r>
              <a:rPr lang="it-IT" sz="2000" dirty="0" smtClean="0"/>
              <a:t>4 fototessere identiche e recenti</a:t>
            </a:r>
          </a:p>
          <a:p>
            <a:pPr>
              <a:buFontTx/>
              <a:buChar char="-"/>
            </a:pPr>
            <a:r>
              <a:rPr lang="it-IT" sz="2000" dirty="0" smtClean="0"/>
              <a:t>Un contrassegno telematico (marca da bollo) da 14,62 euro</a:t>
            </a:r>
          </a:p>
          <a:p>
            <a:pPr>
              <a:buFontTx/>
              <a:buChar char="-"/>
            </a:pPr>
            <a:r>
              <a:rPr lang="it-IT" sz="2000" dirty="0" smtClean="0"/>
              <a:t>Documentazione necessaria al tipo di permesso di soggiorno richiesto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Richiesta del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Permesso di Soggiorno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sz="2000" u="sng" dirty="0" smtClean="0"/>
              <a:t>Fasi per la richiesta di permesso di soggiorno:</a:t>
            </a:r>
          </a:p>
          <a:p>
            <a:pPr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Sportello Unico per l’Immigrazione (attribuzione codice fiscale).</a:t>
            </a:r>
          </a:p>
          <a:p>
            <a:pPr>
              <a:buFontTx/>
              <a:buChar char="-"/>
            </a:pPr>
            <a:r>
              <a:rPr lang="it-IT" sz="2000" dirty="0" smtClean="0"/>
              <a:t>Ufficio postale (si riceve il kit con password per controllare sul sito lo stato della propria pratica: WWW.PORTALEIMMIGRAZIONE.IT).</a:t>
            </a:r>
          </a:p>
          <a:p>
            <a:pPr>
              <a:buFontTx/>
              <a:buChar char="-"/>
            </a:pPr>
            <a:r>
              <a:rPr lang="it-IT" sz="2000" dirty="0" smtClean="0"/>
              <a:t>La Questura contatta il richiedente una volta completati gli aggiornamenti.</a:t>
            </a:r>
          </a:p>
          <a:p>
            <a:pPr>
              <a:buFontTx/>
              <a:buChar char="-"/>
            </a:pPr>
            <a:r>
              <a:rPr lang="it-IT" sz="2000" dirty="0" smtClean="0"/>
              <a:t>Durante l’attesa d’acquisizione del permesso di soggiorno bisogna iscriversi all’anagrafe del comune in cui si vive.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5013176"/>
            <a:ext cx="8183880" cy="1021864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Accordo d’integrazione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 smtClean="0"/>
              <a:t>Introdotto nel 2009, impegna lo straniero a al raggiungimento di alcuni obiettivi, entro 2 anni: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Conoscere la Costituzione Italiana</a:t>
            </a:r>
          </a:p>
          <a:p>
            <a:pPr>
              <a:buFontTx/>
              <a:buChar char="-"/>
            </a:pPr>
            <a:r>
              <a:rPr lang="it-IT" dirty="0" smtClean="0"/>
              <a:t>Imparare la lingua italiana</a:t>
            </a:r>
          </a:p>
          <a:p>
            <a:pPr>
              <a:buFontTx/>
              <a:buChar char="-"/>
            </a:pPr>
            <a:r>
              <a:rPr lang="it-IT" dirty="0" smtClean="0"/>
              <a:t>Assolvere all’istruzione dei figli minori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0000"/>
                </a:solidFill>
              </a:rPr>
              <a:t>Informazioni sull’ingresso in Italia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>
                <a:solidFill>
                  <a:schemeClr val="tx1"/>
                </a:solidFill>
              </a:rPr>
              <a:t>Visti, permessi di soggiorno, legislazione inerente, diritti e doveri</a:t>
            </a:r>
            <a:endParaRPr lang="it-IT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rgbClr val="0070C0"/>
                </a:solidFill>
              </a:rPr>
              <a:t>Accordo d’integrazione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sz="2400" dirty="0" smtClean="0"/>
              <a:t>Prevede un percorso di formazione e l’acquisizione di punti:  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Il minimo di punti da acquisire è 30, in due anni.</a:t>
            </a:r>
          </a:p>
          <a:p>
            <a:pPr>
              <a:buNone/>
            </a:pPr>
            <a:r>
              <a:rPr lang="it-IT" sz="2400" dirty="0" smtClean="0"/>
              <a:t>Semplicemente firmando l’Accordo d’Integrazione se ne acquisiscono 16.</a:t>
            </a:r>
          </a:p>
          <a:p>
            <a:pPr>
              <a:buNone/>
            </a:pPr>
            <a:r>
              <a:rPr lang="it-IT" sz="2400" dirty="0" smtClean="0"/>
              <a:t>Si possono perdere dei punti commettendo reati e violazioni.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3200" dirty="0" smtClean="0">
                <a:solidFill>
                  <a:srgbClr val="00B050"/>
                </a:solidFill>
              </a:rPr>
              <a:t>Richiesta di residenza e diritti ad essa connessi</a:t>
            </a:r>
            <a:endParaRPr lang="it-IT" sz="3200" dirty="0">
              <a:solidFill>
                <a:srgbClr val="00B050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/>
              <a:t>   Recarsi presso l’Ufficio Anagrafe del Municipio in cui il cittadino straniero deve:</a:t>
            </a:r>
          </a:p>
          <a:p>
            <a:pPr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Avere dimora abituale nel territorio del Comune</a:t>
            </a:r>
          </a:p>
          <a:p>
            <a:pPr>
              <a:buFontTx/>
              <a:buChar char="-"/>
            </a:pPr>
            <a:r>
              <a:rPr lang="it-IT" sz="2000" dirty="0" smtClean="0"/>
              <a:t>Presentare il permesso di soggiorno e il passaporto in corso di validità</a:t>
            </a:r>
          </a:p>
          <a:p>
            <a:pPr>
              <a:buFontTx/>
              <a:buChar char="-"/>
            </a:pPr>
            <a:r>
              <a:rPr lang="it-IT" sz="2000" dirty="0" smtClean="0"/>
              <a:t>Presentare eventuali certificati rilasciati dalle proprie autorità</a:t>
            </a:r>
            <a:endParaRPr lang="it-IT" sz="2000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000" dirty="0" smtClean="0"/>
              <a:t>   Diritti connessi:</a:t>
            </a:r>
          </a:p>
          <a:p>
            <a:pPr>
              <a:buNone/>
            </a:pPr>
            <a:endParaRPr lang="it-IT" sz="2000" dirty="0" smtClean="0"/>
          </a:p>
          <a:p>
            <a:pPr>
              <a:buFontTx/>
              <a:buChar char="-"/>
            </a:pPr>
            <a:r>
              <a:rPr lang="it-IT" sz="2000" dirty="0" smtClean="0"/>
              <a:t>Accesso ai servizi sociali;</a:t>
            </a:r>
          </a:p>
          <a:p>
            <a:pPr>
              <a:buFontTx/>
              <a:buChar char="-"/>
            </a:pPr>
            <a:r>
              <a:rPr lang="it-IT" sz="2000" dirty="0" smtClean="0"/>
              <a:t>Cambia la tassazione</a:t>
            </a:r>
          </a:p>
          <a:p>
            <a:pPr>
              <a:buFontTx/>
              <a:buChar char="-"/>
            </a:pPr>
            <a:r>
              <a:rPr lang="it-IT" sz="2000" dirty="0" smtClean="0"/>
              <a:t>Le tariffe per le utenze domestiche sono più alte per i non residenti</a:t>
            </a:r>
          </a:p>
          <a:p>
            <a:pPr>
              <a:buFontTx/>
              <a:buChar char="-"/>
            </a:pPr>
            <a:r>
              <a:rPr lang="it-IT" sz="2000" dirty="0" smtClean="0"/>
              <a:t>Per i lavoratori autonomi è un requisito necessario</a:t>
            </a:r>
          </a:p>
          <a:p>
            <a:pPr>
              <a:buFontTx/>
              <a:buChar char="-"/>
            </a:pPr>
            <a:r>
              <a:rPr lang="it-IT" sz="2000" dirty="0" smtClean="0"/>
              <a:t>Facilita la creazione di un rapporto di affidamento col sistema bancario</a:t>
            </a:r>
            <a:endParaRPr lang="it-IT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Minori stranieri in Italia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Char char="-"/>
            </a:pPr>
            <a:r>
              <a:rPr lang="it-IT" dirty="0" smtClean="0"/>
              <a:t>Devono essere iscritti nel permesso di soggiorno regolare di un genitore fino al compimento del quattordicesimo anno di età;</a:t>
            </a:r>
          </a:p>
          <a:p>
            <a:pPr algn="just">
              <a:buFontTx/>
              <a:buChar char="-"/>
            </a:pPr>
            <a:endParaRPr lang="it-IT" dirty="0" smtClean="0"/>
          </a:p>
          <a:p>
            <a:pPr algn="just">
              <a:buFontTx/>
              <a:buChar char="-"/>
            </a:pPr>
            <a:r>
              <a:rPr lang="it-IT" dirty="0" smtClean="0"/>
              <a:t>Se un minore entra nel paese in modo irregolare è comunque titolare di tutti i diritti garantiti dalla Convenzione delle Nazioni Unite sui Diritti del Fanciullo del 1989;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Minori stranieri in Italia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Accompagnati</a:t>
            </a:r>
            <a:endParaRPr lang="it-IT" dirty="0"/>
          </a:p>
        </p:txBody>
      </p:sp>
      <p:sp>
        <p:nvSpPr>
          <p:cNvPr id="7" name="Segnaposto testo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it-IT" dirty="0" smtClean="0"/>
              <a:t>Non accompagnati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Hanno diritto all’istruzione e all’assistenza sanitaria</a:t>
            </a:r>
            <a:endParaRPr lang="it-IT" sz="2000" dirty="0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 smtClean="0"/>
              <a:t>Hanno diritto all’istruzione e all’assistenza sanitaria</a:t>
            </a:r>
          </a:p>
          <a:p>
            <a:r>
              <a:rPr lang="it-IT" sz="2000" dirty="0" smtClean="0"/>
              <a:t>Hanno diritto a protezione, vitto e alloggio</a:t>
            </a:r>
          </a:p>
          <a:p>
            <a:r>
              <a:rPr lang="it-IT" sz="2000" dirty="0" smtClean="0"/>
              <a:t>Hanno diritto alla garanzia di non espulsione e di permesso di soggiorno</a:t>
            </a:r>
          </a:p>
          <a:p>
            <a:r>
              <a:rPr lang="it-IT" sz="2000" dirty="0" smtClean="0"/>
              <a:t>Hanno il diritto di richiedere asilo politico, coi requisiti adatti</a:t>
            </a:r>
          </a:p>
          <a:p>
            <a:pPr>
              <a:buNone/>
            </a:pPr>
            <a:r>
              <a:rPr lang="it-IT" sz="2000" dirty="0" smtClean="0"/>
              <a:t>   (fino al diciottesimo anno d’età)</a:t>
            </a:r>
          </a:p>
          <a:p>
            <a:pPr>
              <a:buNone/>
            </a:pPr>
            <a:endParaRPr lang="it-IT" sz="2000" dirty="0" smtClean="0"/>
          </a:p>
          <a:p>
            <a:pPr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Regole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/>
              <a:t>  Il permesso di soggiorno va obbligatoriamente mostrato </a:t>
            </a:r>
            <a:r>
              <a:rPr lang="it-IT" dirty="0" smtClean="0"/>
              <a:t>ad ogni richiesta delle forze pubbliche e in ogni pratica in cui è necessario attestare la propria identità</a:t>
            </a:r>
            <a:endParaRPr lang="it-IT" dirty="0"/>
          </a:p>
        </p:txBody>
      </p:sp>
      <p:sp>
        <p:nvSpPr>
          <p:cNvPr id="9" name="Segnaposto contenuto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it-IT" u="sng" dirty="0" smtClean="0"/>
              <a:t>  Il permesso di soggiorno non va mostrato</a:t>
            </a:r>
            <a:r>
              <a:rPr lang="it-IT" dirty="0" smtClean="0"/>
              <a:t> per le prestazioni sanitarie, l’iscrizione dei propri figli all’anagrafe e l’iscrizione di questi ultimi a scuola</a:t>
            </a:r>
            <a:endParaRPr lang="it-IT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Documenti per il rinnovo del permesso di soggiorno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000" dirty="0" smtClean="0"/>
          </a:p>
          <a:p>
            <a:r>
              <a:rPr lang="it-IT" sz="2000" dirty="0" smtClean="0"/>
              <a:t>Modulo di richiesta</a:t>
            </a:r>
          </a:p>
          <a:p>
            <a:r>
              <a:rPr lang="it-IT" sz="2000" dirty="0" smtClean="0"/>
              <a:t>Passaporto</a:t>
            </a:r>
          </a:p>
          <a:p>
            <a:r>
              <a:rPr lang="it-IT" sz="2000" dirty="0" smtClean="0"/>
              <a:t>Fotocopia del documento stesso</a:t>
            </a:r>
          </a:p>
          <a:p>
            <a:r>
              <a:rPr lang="it-IT" sz="2000" dirty="0" smtClean="0"/>
              <a:t>4 fototessere identiche e recenti</a:t>
            </a:r>
          </a:p>
          <a:p>
            <a:r>
              <a:rPr lang="it-IT" sz="2000" dirty="0" smtClean="0"/>
              <a:t>Marca da bollo da 14,62 euro</a:t>
            </a:r>
          </a:p>
          <a:p>
            <a:r>
              <a:rPr lang="it-IT" sz="2000" dirty="0" smtClean="0"/>
              <a:t>Permesso di soggiorno in scadenza</a:t>
            </a:r>
          </a:p>
          <a:p>
            <a:r>
              <a:rPr lang="it-IT" sz="2000" dirty="0" smtClean="0"/>
              <a:t>Dimostrazione di disponibilità alloggio, lavoro e reddito minimo (se l’interessato non è a carico di un famigliare o un tutore)</a:t>
            </a:r>
            <a:endParaRPr lang="it-IT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221088"/>
            <a:ext cx="8183880" cy="1813952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Dopo 5 anni di regolare presenza in Italia è possibile richiedere la Carta di Soggiorno a tempo indeterminato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54672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it-IT" dirty="0" smtClean="0"/>
              <a:t>   Sono necessari:</a:t>
            </a:r>
          </a:p>
          <a:p>
            <a:pPr>
              <a:buFontTx/>
              <a:buChar char="-"/>
            </a:pPr>
            <a:r>
              <a:rPr lang="it-IT" dirty="0" smtClean="0"/>
              <a:t>gli stessi documenti per il rinnovo del permesso di soggiorno</a:t>
            </a:r>
          </a:p>
          <a:p>
            <a:pPr>
              <a:buFontTx/>
              <a:buChar char="-"/>
            </a:pPr>
            <a:r>
              <a:rPr lang="it-IT" dirty="0" smtClean="0"/>
              <a:t>la dimostrazione del proprio stato di famiglia  </a:t>
            </a:r>
          </a:p>
          <a:p>
            <a:pPr>
              <a:buFontTx/>
              <a:buChar char="-"/>
            </a:pPr>
            <a:r>
              <a:rPr lang="it-IT" dirty="0" smtClean="0"/>
              <a:t>un reddito sufficiente alla composizione del nucleo famigliare</a:t>
            </a:r>
          </a:p>
          <a:p>
            <a:pPr>
              <a:buFontTx/>
              <a:buChar char="-"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E’ inoltre previsto un test di lingua italiana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Cittadinanza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/>
          <a:lstStyle/>
          <a:p>
            <a:pPr>
              <a:buFontTx/>
              <a:buChar char="-"/>
            </a:pPr>
            <a:r>
              <a:rPr lang="it-IT" sz="2000" dirty="0" smtClean="0"/>
              <a:t>È concessa ai cittadini stranieri residenti in Italia regolarmente da almeno 10 anni, senza condanne penali;</a:t>
            </a:r>
          </a:p>
          <a:p>
            <a:pPr>
              <a:buFontTx/>
              <a:buChar char="-"/>
            </a:pPr>
            <a:r>
              <a:rPr lang="it-IT" sz="2000" dirty="0" smtClean="0"/>
              <a:t>Chi nasce in Italia da entrambi i genitori stranieri ottiene la cittadinanza se risiede, senza interruzioni, regolarmente, su suolo italiano fino al diciottesimo anno d’età (</a:t>
            </a:r>
            <a:r>
              <a:rPr lang="it-IT" sz="2000" u="sng" dirty="0" smtClean="0"/>
              <a:t>deve dichiarare di voler acquisire la cittadinanza prima del diciannovesimo anno d’età)</a:t>
            </a:r>
            <a:r>
              <a:rPr lang="it-IT" sz="2000" dirty="0" smtClean="0"/>
              <a:t>;</a:t>
            </a:r>
          </a:p>
          <a:p>
            <a:pPr>
              <a:buFontTx/>
              <a:buChar char="-"/>
            </a:pPr>
            <a:r>
              <a:rPr lang="it-IT" sz="2000" dirty="0" smtClean="0"/>
              <a:t>Chi si sposa con un/una cittadino/a italiano/a può richiedere la cittadinanza dopo 2 anni di residenza in Italia o dopo 3 anni di residenza all’estero (termini ridotti alla metà se i coniugi hanno avuto figli);</a:t>
            </a:r>
          </a:p>
          <a:p>
            <a:pPr>
              <a:buFontTx/>
              <a:buChar char="-"/>
            </a:pPr>
            <a:r>
              <a:rPr lang="it-IT" sz="2000" dirty="0" smtClean="0"/>
              <a:t>I figli minori che convivono col genitore che ha fatto domanda di cittadinanza, la acquisiscono automaticamente;</a:t>
            </a:r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FontTx/>
              <a:buChar char="-"/>
            </a:pPr>
            <a:endParaRPr lang="it-IT" sz="20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dirty="0" smtClean="0"/>
              <a:t>Regole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/>
              <a:t>Clandestino: sei su suolo italiano in assenza di regolare permesso di soggiorno</a:t>
            </a:r>
          </a:p>
          <a:p>
            <a:endParaRPr lang="it-IT" dirty="0" smtClean="0"/>
          </a:p>
          <a:p>
            <a:r>
              <a:rPr lang="it-IT" dirty="0" smtClean="0"/>
              <a:t>Irregolare: sei su suolo italiano con permesso o visto scaduto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dirty="0" smtClean="0"/>
              <a:t>Conseguenze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Gli stranieri sprovvisti di regolare visto di ingresso o permesso di soggiorno vengono accompagnati alla frontiera.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Gli stranieri dei quali non si conoscono gli estremi sono trattenuti nei CIE (Centri di Identificazione ed Espulsione), fino a 6 mesi.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Ruolo svolto dalla Prefettura in Italia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 smtClean="0"/>
              <a:t>La Prefettura è un ufficio del Ministero dell’Interno, diffuso a livello provinciale, è quindi la ramificazione locale del Governo centrale di Roma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In Prefettura c’è lo Sportello Unico per l’Immigrazione che si occupa di tutte le pratiche relative all’arrivo legale di stranieri in Italia</a:t>
            </a:r>
            <a:endParaRPr lang="it-IT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Le patenti straniere in Italia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Se si è cittadini dell’Unione Europea, la propria patente è valida e può essere usata senza limiti di tempo.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Se si è cittadini di un altro paese, la patente già in possesso avrà durata di un anno, poi sarà necessario prendere residenza in Italia e superare un esame.</a:t>
            </a:r>
            <a:endParaRPr lang="it-IT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Testo Unico sulle Droghe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err="1" smtClean="0">
                <a:solidFill>
                  <a:srgbClr val="FF0000"/>
                </a:solidFill>
              </a:rPr>
              <a:t>D.lgs</a:t>
            </a:r>
            <a:r>
              <a:rPr lang="it-IT" dirty="0" smtClean="0">
                <a:solidFill>
                  <a:srgbClr val="FF0000"/>
                </a:solidFill>
              </a:rPr>
              <a:t> 309 del 1990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pPr algn="just"/>
            <a:r>
              <a:rPr lang="it-IT" dirty="0" smtClean="0"/>
              <a:t>L’uso personale non è calcolato sulla quantità della sostanza, ma sulla quantità del principio attivo in essa presente. In ogni caso la sostanza viene sequestrata ed inviata alle analisi che accerteranno questa discriminante.</a:t>
            </a:r>
            <a:endParaRPr lang="it-I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it-IT" dirty="0" smtClean="0"/>
              <a:t>Conseguenze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L’interessato dovrà sottoporsi ad un colloquio con un esperto presso il NOA (Nucleo Operativo Tossicodipendenti della Prefettura). In caso di minore età del soggetto sono invitati anche i genitori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Se non è la prima segnalazione, la persona, viene invitata a recarsi al SERT in cui si effettua il controllo terapeutico</a:t>
            </a:r>
            <a:endParaRPr lang="it-IT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Se non ci si presenta al controllo SERT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Le conseguenze sono:</a:t>
            </a:r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sz="2400" dirty="0" smtClean="0"/>
              <a:t>Sospensione patente da 1 a 36 mesi</a:t>
            </a:r>
          </a:p>
          <a:p>
            <a:pPr>
              <a:buFontTx/>
              <a:buChar char="-"/>
            </a:pPr>
            <a:r>
              <a:rPr lang="it-IT" sz="2400" dirty="0" smtClean="0"/>
              <a:t>Sospensione carta di identità per l’espatrio da 1 a 12 mesi</a:t>
            </a:r>
          </a:p>
          <a:p>
            <a:pPr>
              <a:buFontTx/>
              <a:buChar char="-"/>
            </a:pPr>
            <a:r>
              <a:rPr lang="it-IT" sz="2400" dirty="0" smtClean="0"/>
              <a:t>Sospensione del passaporto da 1 a 12 mesi</a:t>
            </a:r>
          </a:p>
          <a:p>
            <a:pPr>
              <a:buFontTx/>
              <a:buChar char="-"/>
            </a:pPr>
            <a:r>
              <a:rPr lang="it-IT" sz="2400" dirty="0" smtClean="0"/>
              <a:t>Sospensione porto d’armi da 1 a 12 mesi</a:t>
            </a:r>
          </a:p>
          <a:p>
            <a:pPr>
              <a:buFontTx/>
              <a:buChar char="-"/>
            </a:pPr>
            <a:r>
              <a:rPr lang="it-IT" sz="2400" dirty="0" smtClean="0"/>
              <a:t>Eventuale sospensione del permesso di soggiorno per motivi di turismo o divieto di conseguirlo se cittadino extracomunitario</a:t>
            </a:r>
            <a:endParaRPr lang="it-I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La Questura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it-IT" sz="2400" dirty="0" smtClean="0"/>
              <a:t>La Questura è un ufficio della Polizia dello Stato e dipende dal Ministero dell’Interno</a:t>
            </a:r>
          </a:p>
          <a:p>
            <a:pPr>
              <a:buNone/>
            </a:pPr>
            <a:endParaRPr lang="it-IT" sz="2400" dirty="0" smtClean="0"/>
          </a:p>
          <a:p>
            <a:pPr>
              <a:buNone/>
            </a:pPr>
            <a:r>
              <a:rPr lang="it-IT" sz="2400" dirty="0" smtClean="0"/>
              <a:t>Si occupa di:</a:t>
            </a:r>
          </a:p>
          <a:p>
            <a:pPr>
              <a:buNone/>
            </a:pPr>
            <a:r>
              <a:rPr lang="it-IT" sz="2400" dirty="0" smtClean="0"/>
              <a:t>. Questioni relative alla richiesta di permesso di soggiorno</a:t>
            </a:r>
          </a:p>
          <a:p>
            <a:pPr>
              <a:buNone/>
            </a:pPr>
            <a:r>
              <a:rPr lang="it-IT" sz="2400" dirty="0" smtClean="0"/>
              <a:t>. Questioni connesse alla violazione delle leggi</a:t>
            </a:r>
          </a:p>
          <a:p>
            <a:pPr>
              <a:buNone/>
            </a:pPr>
            <a:r>
              <a:rPr lang="it-IT" sz="2400" dirty="0" smtClean="0"/>
              <a:t>. Riceve le dichiarazioni di presenza degli stranieri su suolo italiano</a:t>
            </a:r>
            <a:endParaRPr lang="it-IT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2920" y="4797152"/>
            <a:ext cx="8183880" cy="1239997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>E poi ci sono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 algn="r">
              <a:buNone/>
            </a:pPr>
            <a:r>
              <a:rPr lang="it-IT" sz="2800" b="1" dirty="0" smtClean="0"/>
              <a:t>Arma dei </a:t>
            </a:r>
          </a:p>
          <a:p>
            <a:pPr lvl="1" algn="r">
              <a:buNone/>
            </a:pPr>
            <a:r>
              <a:rPr lang="it-IT" sz="2800" b="1" dirty="0" smtClean="0"/>
              <a:t>Carabinieri</a:t>
            </a:r>
          </a:p>
          <a:p>
            <a:pPr lvl="1" algn="r">
              <a:buNone/>
            </a:pPr>
            <a:endParaRPr lang="it-IT" sz="2000" b="1" dirty="0" smtClean="0"/>
          </a:p>
          <a:p>
            <a:pPr lvl="1" algn="r">
              <a:buNone/>
            </a:pPr>
            <a:r>
              <a:rPr lang="it-IT" sz="2400" dirty="0" smtClean="0"/>
              <a:t>Ha compiti di polizia militare e dipende dal Ministero per la Difesa</a:t>
            </a:r>
            <a:endParaRPr lang="it-IT" sz="2400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/>
              <a:t>Guardia di</a:t>
            </a:r>
          </a:p>
          <a:p>
            <a:pPr>
              <a:buNone/>
            </a:pPr>
            <a:r>
              <a:rPr lang="it-IT" sz="2800" b="1" dirty="0" smtClean="0"/>
              <a:t>Finanza</a:t>
            </a:r>
          </a:p>
          <a:p>
            <a:pPr>
              <a:buNone/>
            </a:pPr>
            <a:endParaRPr lang="it-IT" sz="2800" b="1" dirty="0" smtClean="0"/>
          </a:p>
          <a:p>
            <a:pPr>
              <a:buNone/>
            </a:pPr>
            <a:r>
              <a:rPr lang="it-IT" sz="2400" dirty="0" smtClean="0"/>
              <a:t>Fa rispettare le regole</a:t>
            </a:r>
          </a:p>
          <a:p>
            <a:pPr>
              <a:buNone/>
            </a:pPr>
            <a:r>
              <a:rPr lang="it-IT" sz="2400" dirty="0" smtClean="0"/>
              <a:t>legate a tasse</a:t>
            </a:r>
          </a:p>
          <a:p>
            <a:pPr>
              <a:buNone/>
            </a:pPr>
            <a:r>
              <a:rPr lang="it-IT" sz="2400" dirty="0" smtClean="0"/>
              <a:t>e contabilità economica</a:t>
            </a:r>
            <a:endParaRPr lang="it-IT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3419872" y="533400"/>
            <a:ext cx="5090712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Secondo la legge italiana sono 20 le tipologie possibili di richiesta per il visto: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7" name="Segnaposto testo 6"/>
          <p:cNvSpPr>
            <a:spLocks noGrp="1"/>
          </p:cNvSpPr>
          <p:nvPr>
            <p:ph type="body" idx="2"/>
          </p:nvPr>
        </p:nvSpPr>
        <p:spPr>
          <a:xfrm>
            <a:off x="3419872" y="1447802"/>
            <a:ext cx="5090775" cy="4429470"/>
          </a:xfrm>
        </p:spPr>
        <p:txBody>
          <a:bodyPr>
            <a:normAutofit/>
          </a:bodyPr>
          <a:lstStyle/>
          <a:p>
            <a:endParaRPr lang="it-IT" sz="2000" dirty="0" smtClean="0"/>
          </a:p>
          <a:p>
            <a:endParaRPr lang="it-IT" sz="2000" dirty="0" smtClean="0"/>
          </a:p>
          <a:p>
            <a:pPr algn="just"/>
            <a:r>
              <a:rPr lang="it-IT" sz="2000" dirty="0" smtClean="0"/>
              <a:t>Adozione, affari, cure mediche, diplomatico, familiare al seguito, gare sportive, invito, lavoro autonomo, lavoro subordinato, missione, motivi religiosi, reingresso, residenza elettiva, ricongiungimento familiare, studio, transito aeroportuale, transito, trasporto, turismo, vacanze-lavoro.</a:t>
            </a:r>
            <a:endParaRPr lang="it-IT" sz="2000" dirty="0"/>
          </a:p>
        </p:txBody>
      </p:sp>
      <p:pic>
        <p:nvPicPr>
          <p:cNvPr id="8" name="Segnaposto contenuto 7" descr="visti_02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476672"/>
            <a:ext cx="2880320" cy="532859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Le principali tipologie sono quattro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it-IT" dirty="0" smtClean="0"/>
              <a:t>Turismo</a:t>
            </a:r>
          </a:p>
          <a:p>
            <a:pPr marL="514350" indent="-514350">
              <a:buAutoNum type="arabicParenR"/>
            </a:pPr>
            <a:r>
              <a:rPr lang="it-IT" dirty="0" smtClean="0"/>
              <a:t>Studio</a:t>
            </a:r>
          </a:p>
          <a:p>
            <a:pPr marL="514350" indent="-514350">
              <a:buAutoNum type="arabicParenR"/>
            </a:pPr>
            <a:r>
              <a:rPr lang="it-IT" dirty="0" smtClean="0"/>
              <a:t>Ricongiungimento familiare</a:t>
            </a:r>
          </a:p>
          <a:p>
            <a:pPr marL="514350" indent="-514350">
              <a:buAutoNum type="arabicParenR"/>
            </a:pPr>
            <a:r>
              <a:rPr lang="it-IT" dirty="0" smtClean="0"/>
              <a:t>Lavoro</a:t>
            </a:r>
          </a:p>
          <a:p>
            <a:pPr marL="514350" indent="-514350">
              <a:buNone/>
            </a:pPr>
            <a:endParaRPr lang="it-IT" dirty="0" smtClean="0"/>
          </a:p>
          <a:p>
            <a:pPr marL="514350" indent="-514350">
              <a:buNone/>
            </a:pPr>
            <a:r>
              <a:rPr lang="it-IT" dirty="0" smtClean="0"/>
              <a:t>(I Visti sono validi per permanenze inferiori ai novanta giorni, cioè tre mesi)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502920" y="4653136"/>
            <a:ext cx="8183880" cy="1381904"/>
          </a:xfrm>
        </p:spPr>
        <p:txBody>
          <a:bodyPr>
            <a:normAutofit/>
          </a:bodyPr>
          <a:lstStyle/>
          <a:p>
            <a:pPr algn="ctr"/>
            <a:r>
              <a:rPr lang="it-IT" sz="2400" dirty="0" smtClean="0">
                <a:solidFill>
                  <a:srgbClr val="FF0000"/>
                </a:solidFill>
              </a:rPr>
              <a:t>L’Italia come membro dell’Unione Europea, prevede un diverso trattamento per gli stranieri firmatari dell’accordo di </a:t>
            </a:r>
            <a:r>
              <a:rPr lang="it-IT" sz="2400" dirty="0" err="1" smtClean="0">
                <a:solidFill>
                  <a:srgbClr val="FF0000"/>
                </a:solidFill>
              </a:rPr>
              <a:t>Shengen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Accordo di Schengen:</a:t>
            </a:r>
          </a:p>
          <a:p>
            <a:pPr algn="ctr">
              <a:buNone/>
            </a:pPr>
            <a:r>
              <a:rPr lang="it-IT" sz="2400" dirty="0" smtClean="0"/>
              <a:t> </a:t>
            </a:r>
          </a:p>
          <a:p>
            <a:pPr algn="just">
              <a:buNone/>
            </a:pPr>
            <a:r>
              <a:rPr lang="it-IT" sz="2000" dirty="0" smtClean="0"/>
              <a:t>Trattato sottoscritto nel 1985 dalla maggior parte dei paesi</a:t>
            </a:r>
          </a:p>
          <a:p>
            <a:pPr algn="just">
              <a:buNone/>
            </a:pPr>
            <a:r>
              <a:rPr lang="it-IT" sz="2000" dirty="0" smtClean="0"/>
              <a:t>appartenenti all’Unione Europea. E’ stato introdotto nelle</a:t>
            </a:r>
          </a:p>
          <a:p>
            <a:pPr algn="just">
              <a:buNone/>
            </a:pPr>
            <a:r>
              <a:rPr lang="it-IT" sz="2000" dirty="0" smtClean="0"/>
              <a:t>leggi europee attraverso il trattato di Amsterdam con la</a:t>
            </a:r>
          </a:p>
          <a:p>
            <a:pPr algn="just">
              <a:buNone/>
            </a:pPr>
            <a:r>
              <a:rPr lang="it-IT" sz="2000" dirty="0" smtClean="0"/>
              <a:t>conseguente eliminazione dei controlli alle frontiere comuni e</a:t>
            </a:r>
          </a:p>
          <a:p>
            <a:pPr algn="just">
              <a:buNone/>
            </a:pPr>
            <a:r>
              <a:rPr lang="it-IT" sz="2000" dirty="0" smtClean="0"/>
              <a:t>con l’introduzione del regime di libera circolazione.</a:t>
            </a:r>
          </a:p>
          <a:p>
            <a:pPr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1"/>
          </a:xfrm>
        </p:spPr>
        <p:txBody>
          <a:bodyPr>
            <a:normAutofit/>
          </a:bodyPr>
          <a:lstStyle/>
          <a:p>
            <a:pPr algn="ctr"/>
            <a:r>
              <a:rPr lang="it-IT" dirty="0" smtClean="0"/>
              <a:t>Schengen</a:t>
            </a:r>
            <a:endParaRPr lang="it-IT" dirty="0"/>
          </a:p>
        </p:txBody>
      </p:sp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82824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it-IT" dirty="0" smtClean="0"/>
              <a:t>I cittadini dell’area Schengen sono esenti da</a:t>
            </a:r>
          </a:p>
          <a:p>
            <a:pPr algn="r">
              <a:buNone/>
            </a:pPr>
            <a:r>
              <a:rPr lang="it-IT" dirty="0" smtClean="0"/>
              <a:t>visto per un periodo inferiore ai 90 giorni.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Devono comunque presentarsi </a:t>
            </a:r>
          </a:p>
          <a:p>
            <a:pPr>
              <a:buNone/>
            </a:pPr>
            <a:r>
              <a:rPr lang="it-IT" dirty="0" smtClean="0"/>
              <a:t>entro 8 giorni dall’arrivo</a:t>
            </a:r>
          </a:p>
          <a:p>
            <a:pPr>
              <a:buNone/>
            </a:pPr>
            <a:r>
              <a:rPr lang="it-IT" dirty="0" smtClean="0"/>
              <a:t>in Questura, per dichiarare la propria presenza</a:t>
            </a:r>
          </a:p>
          <a:p>
            <a:pPr>
              <a:buNone/>
            </a:pPr>
            <a:r>
              <a:rPr lang="it-IT" dirty="0" smtClean="0"/>
              <a:t>su suolo italiano.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sz="2000" dirty="0" smtClean="0"/>
          </a:p>
          <a:p>
            <a:pPr algn="r">
              <a:buNone/>
            </a:pPr>
            <a:r>
              <a:rPr lang="it-IT" sz="2000" dirty="0" smtClean="0"/>
              <a:t>Gran Bretagna e Irlanda non hanno aderito al trattato di</a:t>
            </a:r>
          </a:p>
          <a:p>
            <a:pPr algn="r">
              <a:buNone/>
            </a:pPr>
            <a:r>
              <a:rPr lang="it-IT" sz="2000" dirty="0" smtClean="0"/>
              <a:t>Schengen.</a:t>
            </a:r>
          </a:p>
          <a:p>
            <a:pPr algn="r">
              <a:buNone/>
            </a:pPr>
            <a:r>
              <a:rPr lang="it-IT" sz="2000" dirty="0" smtClean="0"/>
              <a:t>Norvegia, Islanda e Svizzera non fanno parte dell’Unione</a:t>
            </a:r>
          </a:p>
          <a:p>
            <a:pPr algn="r">
              <a:buNone/>
            </a:pPr>
            <a:r>
              <a:rPr lang="it-IT" sz="2000" dirty="0" smtClean="0"/>
              <a:t>Europea ma hanno aderito a Schengen.</a:t>
            </a:r>
          </a:p>
          <a:p>
            <a:pPr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272</TotalTime>
  <Words>1781</Words>
  <Application>Microsoft Office PowerPoint</Application>
  <PresentationFormat>Presentazione su schermo (4:3)</PresentationFormat>
  <Paragraphs>234</Paragraphs>
  <Slides>33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5" baseType="lpstr">
      <vt:lpstr>Astro</vt:lpstr>
      <vt:lpstr>Microsoft Word Document</vt:lpstr>
      <vt:lpstr>Presentazione standard di PowerPoint</vt:lpstr>
      <vt:lpstr>Informazioni sull’ingresso in Italia</vt:lpstr>
      <vt:lpstr>Ruolo svolto dalla Prefettura in Italia</vt:lpstr>
      <vt:lpstr>La Questura</vt:lpstr>
      <vt:lpstr>E poi ci sono</vt:lpstr>
      <vt:lpstr>Secondo la legge italiana sono 20 le tipologie possibili di richiesta per il visto:</vt:lpstr>
      <vt:lpstr>Le principali tipologie sono quattro</vt:lpstr>
      <vt:lpstr>L’Italia come membro dell’Unione Europea, prevede un diverso trattamento per gli stranieri firmatari dell’accordo di Shengen</vt:lpstr>
      <vt:lpstr>Schengen</vt:lpstr>
      <vt:lpstr>Viaggio turistico</vt:lpstr>
      <vt:lpstr>Modalità di richiesta visto per coloro che non provengono da paesi europei</vt:lpstr>
      <vt:lpstr>Visto per turismo</vt:lpstr>
      <vt:lpstr>Visto per studio</vt:lpstr>
      <vt:lpstr>Visto per ricongiungimento familiare</vt:lpstr>
      <vt:lpstr>Visto per lavoro</vt:lpstr>
      <vt:lpstr>Il decreto flussi</vt:lpstr>
      <vt:lpstr>Richiesta del Permesso di Soggiorno</vt:lpstr>
      <vt:lpstr>Richiesta del Permesso di Soggiorno</vt:lpstr>
      <vt:lpstr>Accordo d’integrazione</vt:lpstr>
      <vt:lpstr>Accordo d’integrazione</vt:lpstr>
      <vt:lpstr>Richiesta di residenza e diritti ad essa connessi</vt:lpstr>
      <vt:lpstr>Minori stranieri in Italia</vt:lpstr>
      <vt:lpstr>Minori stranieri in Italia</vt:lpstr>
      <vt:lpstr>Regole</vt:lpstr>
      <vt:lpstr>Documenti per il rinnovo del permesso di soggiorno</vt:lpstr>
      <vt:lpstr>Dopo 5 anni di regolare presenza in Italia è possibile richiedere la Carta di Soggiorno a tempo indeterminato</vt:lpstr>
      <vt:lpstr>Cittadinanza</vt:lpstr>
      <vt:lpstr>Regole</vt:lpstr>
      <vt:lpstr>Conseguenze </vt:lpstr>
      <vt:lpstr>Le patenti straniere in Italia</vt:lpstr>
      <vt:lpstr>Testo Unico sulle Droghe D.lgs 309 del 1990</vt:lpstr>
      <vt:lpstr>Conseguenze</vt:lpstr>
      <vt:lpstr>Se non ci si presenta al controllo SERT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Informazioni sull’ingresso in Italia</dc:title>
  <dc:creator>Giorgia</dc:creator>
  <cp:lastModifiedBy>Flep</cp:lastModifiedBy>
  <cp:revision>107</cp:revision>
  <dcterms:created xsi:type="dcterms:W3CDTF">2012-11-27T12:04:27Z</dcterms:created>
  <dcterms:modified xsi:type="dcterms:W3CDTF">2013-06-20T16:59:24Z</dcterms:modified>
</cp:coreProperties>
</file>