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6" r:id="rId3"/>
    <p:sldId id="257" r:id="rId4"/>
    <p:sldId id="258" r:id="rId5"/>
    <p:sldId id="259" r:id="rId6"/>
    <p:sldId id="260" r:id="rId7"/>
    <p:sldId id="261" r:id="rId8"/>
    <p:sldId id="262" r:id="rId9"/>
    <p:sldId id="263" r:id="rId1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3" d="100"/>
          <a:sy n="53" d="100"/>
        </p:scale>
        <p:origin x="-1644" y="-5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6A6C1F89-711F-49B1-9CDE-218761E3A1AE}" type="datetimeFigureOut">
              <a:rPr lang="it-IT" smtClean="0"/>
              <a:pPr/>
              <a:t>20/06/2013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C3EA13C-B354-4763-B49F-4073CA01C017}"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A6C1F89-711F-49B1-9CDE-218761E3A1AE}" type="datetimeFigureOut">
              <a:rPr lang="it-IT" smtClean="0"/>
              <a:pPr/>
              <a:t>20/06/2013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C3EA13C-B354-4763-B49F-4073CA01C017}"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A6C1F89-711F-49B1-9CDE-218761E3A1AE}" type="datetimeFigureOut">
              <a:rPr lang="it-IT" smtClean="0"/>
              <a:pPr/>
              <a:t>20/06/2013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C3EA13C-B354-4763-B49F-4073CA01C017}"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A6C1F89-711F-49B1-9CDE-218761E3A1AE}" type="datetimeFigureOut">
              <a:rPr lang="it-IT" smtClean="0"/>
              <a:pPr/>
              <a:t>20/06/2013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C3EA13C-B354-4763-B49F-4073CA01C017}"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6A6C1F89-711F-49B1-9CDE-218761E3A1AE}" type="datetimeFigureOut">
              <a:rPr lang="it-IT" smtClean="0"/>
              <a:pPr/>
              <a:t>20/06/2013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C3EA13C-B354-4763-B49F-4073CA01C017}"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6A6C1F89-711F-49B1-9CDE-218761E3A1AE}" type="datetimeFigureOut">
              <a:rPr lang="it-IT" smtClean="0"/>
              <a:pPr/>
              <a:t>20/06/2013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C3EA13C-B354-4763-B49F-4073CA01C017}"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6A6C1F89-711F-49B1-9CDE-218761E3A1AE}" type="datetimeFigureOut">
              <a:rPr lang="it-IT" smtClean="0"/>
              <a:pPr/>
              <a:t>20/06/2013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C3EA13C-B354-4763-B49F-4073CA01C017}"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6A6C1F89-711F-49B1-9CDE-218761E3A1AE}" type="datetimeFigureOut">
              <a:rPr lang="it-IT" smtClean="0"/>
              <a:pPr/>
              <a:t>20/06/2013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C3EA13C-B354-4763-B49F-4073CA01C017}"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6A6C1F89-711F-49B1-9CDE-218761E3A1AE}" type="datetimeFigureOut">
              <a:rPr lang="it-IT" smtClean="0"/>
              <a:pPr/>
              <a:t>20/06/2013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C3EA13C-B354-4763-B49F-4073CA01C017}"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6A6C1F89-711F-49B1-9CDE-218761E3A1AE}" type="datetimeFigureOut">
              <a:rPr lang="it-IT" smtClean="0"/>
              <a:pPr/>
              <a:t>20/06/2013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C3EA13C-B354-4763-B49F-4073CA01C017}"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6A6C1F89-711F-49B1-9CDE-218761E3A1AE}" type="datetimeFigureOut">
              <a:rPr lang="it-IT" smtClean="0"/>
              <a:pPr/>
              <a:t>20/06/2013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C3EA13C-B354-4763-B49F-4073CA01C017}"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6C1F89-711F-49B1-9CDE-218761E3A1AE}" type="datetimeFigureOut">
              <a:rPr lang="it-IT" smtClean="0"/>
              <a:pPr/>
              <a:t>20/06/2013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3EA13C-B354-4763-B49F-4073CA01C017}"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package" Target="../embeddings/Microsoft_Word_Document1.docx"/><Relationship Id="rId5" Type="http://schemas.openxmlformats.org/officeDocument/2006/relationships/oleObject" Target="../embeddings/oleObject1.bin"/><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259632" y="2348880"/>
            <a:ext cx="6336704" cy="369332"/>
          </a:xfrm>
          <a:prstGeom prst="rect">
            <a:avLst/>
          </a:prstGeom>
          <a:noFill/>
        </p:spPr>
        <p:txBody>
          <a:bodyPr wrap="square" rtlCol="0">
            <a:spAutoFit/>
          </a:bodyPr>
          <a:lstStyle/>
          <a:p>
            <a:pPr algn="ctr">
              <a:spcAft>
                <a:spcPts val="0"/>
              </a:spcAft>
              <a:tabLst>
                <a:tab pos="3060065" algn="ctr"/>
                <a:tab pos="6120130" algn="r"/>
              </a:tabLst>
            </a:pPr>
            <a:r>
              <a:rPr lang="it-IT" b="1" dirty="0">
                <a:latin typeface="Calibri"/>
                <a:ea typeface="Calibri"/>
                <a:cs typeface="Times New Roman"/>
              </a:rPr>
              <a:t>Fondo per l’integrazione di cittadini paesi terzi 2007 - 2013</a:t>
            </a:r>
            <a:endParaRPr lang="it-IT" sz="1400" dirty="0">
              <a:effectLst/>
              <a:latin typeface="Calibri"/>
              <a:ea typeface="Calibri"/>
              <a:cs typeface="Times New Roman"/>
            </a:endParaRPr>
          </a:p>
        </p:txBody>
      </p:sp>
      <p:sp>
        <p:nvSpPr>
          <p:cNvPr id="5" name="CasellaDiTesto 4"/>
          <p:cNvSpPr txBox="1"/>
          <p:nvPr/>
        </p:nvSpPr>
        <p:spPr>
          <a:xfrm>
            <a:off x="683568" y="2408857"/>
            <a:ext cx="7776864" cy="369332"/>
          </a:xfrm>
          <a:prstGeom prst="rect">
            <a:avLst/>
          </a:prstGeom>
          <a:noFill/>
        </p:spPr>
        <p:txBody>
          <a:bodyPr wrap="square" rtlCol="0">
            <a:spAutoFit/>
          </a:bodyPr>
          <a:lstStyle/>
          <a:p>
            <a:endParaRPr lang="it-IT" dirty="0"/>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924944"/>
            <a:ext cx="8352928"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07686" y="4293096"/>
            <a:ext cx="2013960" cy="1430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Oggetto 7"/>
          <p:cNvGraphicFramePr>
            <a:graphicFrameLocks noChangeAspect="1"/>
          </p:cNvGraphicFramePr>
          <p:nvPr>
            <p:extLst>
              <p:ext uri="{D42A27DB-BD31-4B8C-83A1-F6EECF244321}">
                <p14:modId xmlns:p14="http://schemas.microsoft.com/office/powerpoint/2010/main" val="1323875364"/>
              </p:ext>
            </p:extLst>
          </p:nvPr>
        </p:nvGraphicFramePr>
        <p:xfrm>
          <a:off x="715579" y="620688"/>
          <a:ext cx="7769727" cy="1224136"/>
        </p:xfrm>
        <a:graphic>
          <a:graphicData uri="http://schemas.openxmlformats.org/presentationml/2006/ole">
            <mc:AlternateContent xmlns:mc="http://schemas.openxmlformats.org/markup-compatibility/2006">
              <mc:Choice xmlns:v="urn:schemas-microsoft-com:vml" Requires="v">
                <p:oleObj spid="_x0000_s1026" name="Documento" r:id="rId6" imgW="9791044" imgH="1542189" progId="Word.Document.12">
                  <p:embed/>
                </p:oleObj>
              </mc:Choice>
              <mc:Fallback>
                <p:oleObj name="Documento" r:id="rId6" imgW="9791044" imgH="1542189" progId="Word.Document.12">
                  <p:embed/>
                  <p:pic>
                    <p:nvPicPr>
                      <p:cNvPr id="0" name=""/>
                      <p:cNvPicPr/>
                      <p:nvPr/>
                    </p:nvPicPr>
                    <p:blipFill>
                      <a:blip r:embed="rId7"/>
                      <a:stretch>
                        <a:fillRect/>
                      </a:stretch>
                    </p:blipFill>
                    <p:spPr>
                      <a:xfrm>
                        <a:off x="715579" y="620688"/>
                        <a:ext cx="7769727" cy="1224136"/>
                      </a:xfrm>
                      <a:prstGeom prst="rect">
                        <a:avLst/>
                      </a:prstGeom>
                    </p:spPr>
                  </p:pic>
                </p:oleObj>
              </mc:Fallback>
            </mc:AlternateContent>
          </a:graphicData>
        </a:graphic>
      </p:graphicFrame>
      <p:sp>
        <p:nvSpPr>
          <p:cNvPr id="10" name="CasellaDiTesto 9"/>
          <p:cNvSpPr txBox="1"/>
          <p:nvPr/>
        </p:nvSpPr>
        <p:spPr>
          <a:xfrm>
            <a:off x="1763688" y="1124744"/>
            <a:ext cx="1296144" cy="584775"/>
          </a:xfrm>
          <a:prstGeom prst="rect">
            <a:avLst/>
          </a:prstGeom>
          <a:noFill/>
        </p:spPr>
        <p:txBody>
          <a:bodyPr wrap="square" rtlCol="0">
            <a:spAutoFit/>
          </a:bodyPr>
          <a:lstStyle/>
          <a:p>
            <a:r>
              <a:rPr lang="it-IT" sz="1600" dirty="0" smtClean="0">
                <a:latin typeface="Times New Roman" pitchFamily="18" charset="0"/>
                <a:cs typeface="Times New Roman" pitchFamily="18" charset="0"/>
              </a:rPr>
              <a:t>UNIONE EUROPEA</a:t>
            </a:r>
            <a:endParaRPr lang="it-IT" sz="1600" dirty="0">
              <a:latin typeface="Times New Roman" pitchFamily="18" charset="0"/>
              <a:cs typeface="Times New Roman" pitchFamily="18" charset="0"/>
            </a:endParaRPr>
          </a:p>
        </p:txBody>
      </p:sp>
    </p:spTree>
    <p:extLst>
      <p:ext uri="{BB962C8B-B14F-4D97-AF65-F5344CB8AC3E}">
        <p14:creationId xmlns:p14="http://schemas.microsoft.com/office/powerpoint/2010/main" val="4628507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00034" y="1"/>
            <a:ext cx="7772400" cy="1000107"/>
          </a:xfrm>
        </p:spPr>
        <p:txBody>
          <a:bodyPr>
            <a:normAutofit/>
          </a:bodyPr>
          <a:lstStyle/>
          <a:p>
            <a:r>
              <a:rPr lang="it-IT" sz="2400" dirty="0" smtClean="0">
                <a:solidFill>
                  <a:srgbClr val="FF0000"/>
                </a:solidFill>
              </a:rPr>
              <a:t>DALLA CITTA ALLA CASA : IL POSTO DOVE VIVIAMO</a:t>
            </a:r>
            <a:endParaRPr lang="it-IT" sz="2400" dirty="0">
              <a:solidFill>
                <a:srgbClr val="FF0000"/>
              </a:solidFill>
            </a:endParaRPr>
          </a:p>
        </p:txBody>
      </p:sp>
      <p:sp>
        <p:nvSpPr>
          <p:cNvPr id="3" name="Sottotitolo 2"/>
          <p:cNvSpPr>
            <a:spLocks noGrp="1"/>
          </p:cNvSpPr>
          <p:nvPr>
            <p:ph type="subTitle" idx="1"/>
          </p:nvPr>
        </p:nvSpPr>
        <p:spPr>
          <a:xfrm>
            <a:off x="0" y="1000108"/>
            <a:ext cx="9144000" cy="5857892"/>
          </a:xfrm>
          <a:solidFill>
            <a:schemeClr val="tx2">
              <a:lumMod val="40000"/>
              <a:lumOff val="60000"/>
            </a:schemeClr>
          </a:solidFill>
        </p:spPr>
        <p:txBody>
          <a:bodyPr>
            <a:normAutofit/>
          </a:bodyPr>
          <a:lstStyle/>
          <a:p>
            <a:r>
              <a:rPr lang="it-IT" sz="2400" dirty="0" smtClean="0">
                <a:solidFill>
                  <a:schemeClr val="tx1"/>
                </a:solidFill>
              </a:rPr>
              <a:t>La città è un luogo amichevole, stimolante e accogliente, ma altrettanto fredda, distante ed incomprensibile per chi viene da fuori e non conosce bene la lingua. Le città Italiane intorno  agli anni 60-70 subirono importanti cambiamenti. Dapprima le città erano principalmente agricole ,con l’avvento della seconda guerra mondiale  e il fenomeno dell’industrializzazione molte persone emigrarono dal sud al nord Italia, e si spostarono dalle campagne alle città. All’interno di quest’ultime nacquero asili e centri di assistenza sociale per anziani , perché l’apertura di nuove industrie concesse lavoro alle donne, ed i nuclei famigliari si ridussero drasticamente .Ciò ha portato alla coabitazione dei cittadini, cioè al condominio, questo è come una grande famiglia che contribuisce alle spese . A capo del condominio vi è l’amministratore condominiale , il quale deve svolgere diversi compiti. </a:t>
            </a:r>
          </a:p>
          <a:p>
            <a:endParaRPr lang="it-IT" sz="1800" dirty="0" smtClean="0">
              <a:solidFill>
                <a:schemeClr val="tx1"/>
              </a:solidFill>
            </a:endParaRPr>
          </a:p>
          <a:p>
            <a:endParaRPr lang="it-IT" sz="18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smtClean="0">
                <a:solidFill>
                  <a:srgbClr val="FF0000"/>
                </a:solidFill>
              </a:rPr>
              <a:t>I compiti dell’amministratore del condominio</a:t>
            </a:r>
            <a:endParaRPr lang="it-IT" b="1" dirty="0">
              <a:solidFill>
                <a:srgbClr val="FF0000"/>
              </a:solidFill>
            </a:endParaRPr>
          </a:p>
        </p:txBody>
      </p:sp>
      <p:sp>
        <p:nvSpPr>
          <p:cNvPr id="3" name="Segnaposto contenuto 2"/>
          <p:cNvSpPr>
            <a:spLocks noGrp="1"/>
          </p:cNvSpPr>
          <p:nvPr>
            <p:ph idx="1"/>
          </p:nvPr>
        </p:nvSpPr>
        <p:spPr>
          <a:xfrm>
            <a:off x="0" y="1600200"/>
            <a:ext cx="9144000" cy="5257800"/>
          </a:xfrm>
          <a:solidFill>
            <a:schemeClr val="tx2">
              <a:lumMod val="40000"/>
              <a:lumOff val="60000"/>
            </a:schemeClr>
          </a:solidFill>
          <a:ln>
            <a:solidFill>
              <a:schemeClr val="accent2">
                <a:lumMod val="75000"/>
              </a:schemeClr>
            </a:solidFill>
          </a:ln>
        </p:spPr>
        <p:txBody>
          <a:bodyPr/>
          <a:lstStyle/>
          <a:p>
            <a:pPr>
              <a:buFontTx/>
              <a:buChar char="-"/>
            </a:pPr>
            <a:r>
              <a:rPr lang="it-IT" sz="2000" dirty="0" smtClean="0"/>
              <a:t>Convocare le assemblee ;</a:t>
            </a:r>
          </a:p>
          <a:p>
            <a:pPr>
              <a:buFontTx/>
              <a:buChar char="-"/>
            </a:pPr>
            <a:r>
              <a:rPr lang="it-IT" sz="2000" dirty="0" smtClean="0"/>
              <a:t>Eseguire le decisioni prese in assemblea e far rispettare il regolamento condominiale;</a:t>
            </a:r>
          </a:p>
          <a:p>
            <a:pPr>
              <a:buFontTx/>
              <a:buChar char="-"/>
            </a:pPr>
            <a:r>
              <a:rPr lang="it-IT" sz="2000" dirty="0" smtClean="0"/>
              <a:t>Disciplinare l’uso delle cose comuni;</a:t>
            </a:r>
          </a:p>
          <a:p>
            <a:pPr>
              <a:buFontTx/>
              <a:buChar char="-"/>
            </a:pPr>
            <a:r>
              <a:rPr lang="it-IT" sz="2000" dirty="0" smtClean="0"/>
              <a:t>Riscuotere il pagamento dei condomini in base alla suddivisione della spesa;</a:t>
            </a:r>
          </a:p>
          <a:p>
            <a:pPr>
              <a:buFontTx/>
              <a:buChar char="-"/>
            </a:pPr>
            <a:r>
              <a:rPr lang="it-IT" sz="2000" dirty="0" smtClean="0"/>
              <a:t>Avviare  azioni  legali nei confronti di chi non paga le spese condominiali;</a:t>
            </a:r>
          </a:p>
          <a:p>
            <a:pPr>
              <a:buFontTx/>
              <a:buChar char="-"/>
            </a:pPr>
            <a:r>
              <a:rPr lang="it-IT" sz="2000" dirty="0" smtClean="0"/>
              <a:t>Pagare le spese per la manutenzione ordinaria e straordinaria delle parti comuni;</a:t>
            </a:r>
          </a:p>
          <a:p>
            <a:pPr>
              <a:buFontTx/>
              <a:buChar char="-"/>
            </a:pPr>
            <a:r>
              <a:rPr lang="it-IT" sz="2000" dirty="0" smtClean="0"/>
              <a:t>Informare e documentare le spese sostenute per il condominio</a:t>
            </a:r>
            <a:endParaRPr lang="it-IT"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smtClean="0">
                <a:solidFill>
                  <a:srgbClr val="FF0000"/>
                </a:solidFill>
              </a:rPr>
              <a:t>I tipi di contratto e di affitto</a:t>
            </a:r>
            <a:endParaRPr lang="it-IT" sz="3600" b="1" dirty="0">
              <a:solidFill>
                <a:srgbClr val="FF0000"/>
              </a:solidFill>
            </a:endParaRPr>
          </a:p>
        </p:txBody>
      </p:sp>
      <p:sp>
        <p:nvSpPr>
          <p:cNvPr id="3" name="Segnaposto contenuto 2"/>
          <p:cNvSpPr>
            <a:spLocks noGrp="1"/>
          </p:cNvSpPr>
          <p:nvPr>
            <p:ph idx="1"/>
          </p:nvPr>
        </p:nvSpPr>
        <p:spPr>
          <a:xfrm>
            <a:off x="0" y="1142984"/>
            <a:ext cx="9144000" cy="5715016"/>
          </a:xfrm>
          <a:solidFill>
            <a:schemeClr val="tx2">
              <a:lumMod val="40000"/>
              <a:lumOff val="60000"/>
            </a:schemeClr>
          </a:solidFill>
        </p:spPr>
        <p:txBody>
          <a:bodyPr>
            <a:normAutofit/>
          </a:bodyPr>
          <a:lstStyle/>
          <a:p>
            <a:pPr>
              <a:buNone/>
            </a:pPr>
            <a:r>
              <a:rPr lang="it-IT" sz="2000" dirty="0" smtClean="0"/>
              <a:t>Il contratto si stipula quando il locatore, cioè il padrone di casa si obbliga a far godere un bene all’inquilino per un periodo di tempo determinato in cambio di denaro.</a:t>
            </a:r>
          </a:p>
          <a:p>
            <a:pPr>
              <a:buNone/>
            </a:pPr>
            <a:endParaRPr lang="it-IT" sz="2000" dirty="0" smtClean="0"/>
          </a:p>
          <a:p>
            <a:pPr>
              <a:buNone/>
            </a:pPr>
            <a:endParaRPr lang="it-IT" sz="2000" dirty="0" smtClean="0"/>
          </a:p>
          <a:p>
            <a:pPr>
              <a:buNone/>
            </a:pPr>
            <a:endParaRPr lang="it-IT" sz="2000" dirty="0" smtClean="0"/>
          </a:p>
          <a:p>
            <a:pPr>
              <a:buNone/>
            </a:pPr>
            <a:r>
              <a:rPr lang="it-IT" sz="2000" dirty="0" smtClean="0"/>
              <a:t>Il contratto  prevede tre tipologie: </a:t>
            </a:r>
          </a:p>
          <a:p>
            <a:pPr>
              <a:buNone/>
            </a:pPr>
            <a:r>
              <a:rPr lang="it-IT" sz="2000" dirty="0" smtClean="0"/>
              <a:t>-     Contratto di uso ABITATIVO :  durata 3 anni + 2 (l’agevolazione fiscale può aumentare)</a:t>
            </a:r>
          </a:p>
          <a:p>
            <a:pPr>
              <a:buFontTx/>
              <a:buChar char="-"/>
            </a:pPr>
            <a:r>
              <a:rPr lang="it-IT" sz="2000" dirty="0" smtClean="0"/>
              <a:t>Contratto di uso TRANSITORIO: Durata da 1 a 18 mesi  (non rinnovabile)</a:t>
            </a:r>
          </a:p>
          <a:p>
            <a:pPr>
              <a:buFontTx/>
              <a:buChar char="-"/>
            </a:pPr>
            <a:r>
              <a:rPr lang="it-IT" sz="2000" dirty="0" smtClean="0"/>
              <a:t>Contratto per uso STUDENTI UNIVERSITARI: da 6 a 36 mesi ( senza agevolazioni fiscali)     </a:t>
            </a:r>
          </a:p>
          <a:p>
            <a:pPr>
              <a:buFontTx/>
              <a:buChar char="-"/>
            </a:pPr>
            <a:endParaRPr lang="it-IT" sz="2000" dirty="0" smtClean="0"/>
          </a:p>
          <a:p>
            <a:pPr>
              <a:buNone/>
            </a:pPr>
            <a:r>
              <a:rPr lang="it-IT" sz="2000" dirty="0" smtClean="0"/>
              <a:t>                                 CASI PARTICOLARI</a:t>
            </a:r>
          </a:p>
          <a:p>
            <a:pPr>
              <a:buFontTx/>
              <a:buChar char="-"/>
            </a:pPr>
            <a:r>
              <a:rPr lang="it-IT" sz="2000" dirty="0" smtClean="0"/>
              <a:t>Contratto di sublocazione</a:t>
            </a:r>
          </a:p>
          <a:p>
            <a:pPr>
              <a:buFontTx/>
              <a:buChar char="-"/>
            </a:pPr>
            <a:r>
              <a:rPr lang="it-IT" sz="2000" dirty="0" smtClean="0"/>
              <a:t>Contratto di comodato  (concessa gratuitamente in casi particolari)</a:t>
            </a:r>
          </a:p>
          <a:p>
            <a:pPr>
              <a:buFontTx/>
              <a:buChar char="-"/>
            </a:pPr>
            <a:endParaRPr lang="it-IT" sz="2000" dirty="0"/>
          </a:p>
        </p:txBody>
      </p:sp>
      <p:sp>
        <p:nvSpPr>
          <p:cNvPr id="6" name="Freccia in giù 5"/>
          <p:cNvSpPr/>
          <p:nvPr/>
        </p:nvSpPr>
        <p:spPr>
          <a:xfrm>
            <a:off x="2571736" y="4857760"/>
            <a:ext cx="357190" cy="500066"/>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solidFill>
                <a:srgbClr val="FF0000"/>
              </a:solidFill>
            </a:endParaRPr>
          </a:p>
        </p:txBody>
      </p:sp>
      <p:sp>
        <p:nvSpPr>
          <p:cNvPr id="7" name="Freccia in giù 6"/>
          <p:cNvSpPr/>
          <p:nvPr/>
        </p:nvSpPr>
        <p:spPr>
          <a:xfrm>
            <a:off x="1857356" y="2071678"/>
            <a:ext cx="428628" cy="642942"/>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0" y="0"/>
            <a:ext cx="9144000" cy="6858000"/>
          </a:xfrm>
          <a:solidFill>
            <a:schemeClr val="tx2">
              <a:lumMod val="40000"/>
              <a:lumOff val="60000"/>
            </a:schemeClr>
          </a:solidFill>
        </p:spPr>
        <p:txBody>
          <a:bodyPr>
            <a:normAutofit/>
          </a:bodyPr>
          <a:lstStyle/>
          <a:p>
            <a:pPr>
              <a:buNone/>
            </a:pPr>
            <a:r>
              <a:rPr lang="it-IT" sz="2000" dirty="0" smtClean="0"/>
              <a:t>Prima di acquistare o affittare una casa bisogna fare delle verifiche preventive come ad esempio controllare che l’abitazione sia stata costruita in modo regolare , verificare che non ci siano ipoteche, verificare  che l’immobile sia accatastato, verificare le spese annue del condominio, controllare se i riscaldamenti  o l’acqua siano centralizzati o individuali e che non ci siano debiti nel condominio. Queste fasi sono svolte da un notaio.</a:t>
            </a:r>
          </a:p>
          <a:p>
            <a:pPr algn="ctr">
              <a:buNone/>
            </a:pPr>
            <a:endParaRPr lang="it-IT" sz="2800" b="1" dirty="0" smtClean="0"/>
          </a:p>
          <a:p>
            <a:pPr algn="ctr">
              <a:buNone/>
            </a:pPr>
            <a:r>
              <a:rPr lang="it-IT" sz="2800" b="1" dirty="0" smtClean="0">
                <a:solidFill>
                  <a:srgbClr val="FF0000"/>
                </a:solidFill>
              </a:rPr>
              <a:t>Fasi d’acquisto:</a:t>
            </a:r>
          </a:p>
          <a:p>
            <a:pPr algn="ctr">
              <a:buNone/>
            </a:pPr>
            <a:r>
              <a:rPr lang="it-IT" sz="2000" dirty="0" smtClean="0"/>
              <a:t>Il compratore offre una proposta d’acquisto e da un anticipo qualora si accetti la proposta.</a:t>
            </a:r>
          </a:p>
          <a:p>
            <a:pPr algn="ctr">
              <a:buNone/>
            </a:pPr>
            <a:r>
              <a:rPr lang="it-IT" sz="2000" dirty="0" smtClean="0"/>
              <a:t>Nel momento in cui viene accettata l’offerta bisogna firmare la compravendita con il prezzo totale della caparra.</a:t>
            </a:r>
          </a:p>
          <a:p>
            <a:pPr algn="ctr">
              <a:buNone/>
            </a:pPr>
            <a:r>
              <a:rPr lang="it-IT" sz="2000" dirty="0" smtClean="0"/>
              <a:t>Se tutto ciò non viene effettuato si va incontro a delle penali che possono essere multe e sanzioni.</a:t>
            </a:r>
          </a:p>
          <a:p>
            <a:pPr algn="ctr">
              <a:buNone/>
            </a:pPr>
            <a:endParaRPr lang="it-IT" sz="2000" dirty="0" smtClean="0"/>
          </a:p>
          <a:p>
            <a:pPr algn="ctr">
              <a:buNone/>
            </a:pPr>
            <a:r>
              <a:rPr lang="it-IT" sz="2000" b="1" dirty="0" smtClean="0"/>
              <a:t>Esercizio abusivo di un’attività economica: </a:t>
            </a:r>
            <a:r>
              <a:rPr lang="it-IT" sz="2000" dirty="0" smtClean="0"/>
              <a:t>quando si affitta una casa si deve fare un contratto per non subire il pignoramento.</a:t>
            </a:r>
            <a:endParaRPr lang="it-IT" sz="2000" b="1" dirty="0" smtClean="0"/>
          </a:p>
          <a:p>
            <a:pPr>
              <a:buNone/>
            </a:pPr>
            <a:endParaRPr lang="it-IT" sz="2000" dirty="0" smtClean="0"/>
          </a:p>
          <a:p>
            <a:pPr>
              <a:buNone/>
            </a:pPr>
            <a:endParaRPr lang="it-IT" sz="2000" dirty="0" smtClean="0"/>
          </a:p>
          <a:p>
            <a:pPr>
              <a:buNone/>
            </a:pPr>
            <a:endParaRPr lang="it-IT" sz="2000" dirty="0" smtClean="0"/>
          </a:p>
          <a:p>
            <a:pPr algn="ctr">
              <a:buNone/>
            </a:pPr>
            <a:endParaRPr lang="it-IT" sz="20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smtClean="0">
                <a:solidFill>
                  <a:srgbClr val="FF0000"/>
                </a:solidFill>
              </a:rPr>
              <a:t>Spese condominiali:</a:t>
            </a:r>
            <a:endParaRPr lang="it-IT" sz="2800" dirty="0">
              <a:solidFill>
                <a:srgbClr val="FF0000"/>
              </a:solidFill>
            </a:endParaRPr>
          </a:p>
        </p:txBody>
      </p:sp>
      <p:sp>
        <p:nvSpPr>
          <p:cNvPr id="3" name="Segnaposto contenuto 2"/>
          <p:cNvSpPr>
            <a:spLocks noGrp="1"/>
          </p:cNvSpPr>
          <p:nvPr>
            <p:ph idx="1"/>
          </p:nvPr>
        </p:nvSpPr>
        <p:spPr>
          <a:xfrm>
            <a:off x="0" y="1600200"/>
            <a:ext cx="9144000" cy="5257800"/>
          </a:xfrm>
          <a:solidFill>
            <a:schemeClr val="tx2">
              <a:lumMod val="40000"/>
              <a:lumOff val="60000"/>
            </a:schemeClr>
          </a:solidFill>
        </p:spPr>
        <p:txBody>
          <a:bodyPr>
            <a:normAutofit/>
          </a:bodyPr>
          <a:lstStyle/>
          <a:p>
            <a:pPr>
              <a:buNone/>
            </a:pPr>
            <a:r>
              <a:rPr lang="it-IT" sz="2000" dirty="0" smtClean="0"/>
              <a:t>Per usufruire dei servizi in un condominio si devono pagare le spese condominiali, se un condomino non paga, l’amministratore è autorizzato a sospendergli l’utilizzo del servizio non pagato.</a:t>
            </a:r>
          </a:p>
          <a:p>
            <a:pPr algn="ctr">
              <a:buNone/>
            </a:pPr>
            <a:r>
              <a:rPr lang="it-IT" sz="2000" dirty="0" smtClean="0"/>
              <a:t> All’interno del condominio è importante rispettare la quiete altrui.</a:t>
            </a:r>
          </a:p>
          <a:p>
            <a:pPr algn="ctr">
              <a:buNone/>
            </a:pPr>
            <a:r>
              <a:rPr lang="it-IT" sz="2000" dirty="0" smtClean="0"/>
              <a:t>In caso di non rispetto in un primo momento si possono chiamare le forze dell’ordine, se le esalazioni persistono si può citare il condomino in giudizio, perché l’ articolo 844 prevede che il proprietario di un fondo non può impedire le immissioni di fumo o di calore, le esalazioni, i rumori, gli scuotimenti e simili propagazioni derivanti dal fondo del vicino, se non superano la normale tollerabilità, avuto anche riguardo alla condizione dei luoghi. Il trasgressore deve risarcire i danni nei confronti di coloro i quali vedono calpestati i propri diritti.</a:t>
            </a:r>
          </a:p>
          <a:p>
            <a:pPr algn="ctr">
              <a:buNone/>
            </a:pPr>
            <a:r>
              <a:rPr lang="it-IT" sz="2000" dirty="0" smtClean="0"/>
              <a:t>L’articolo 659 del codice penale ribadisce il diritto della quiete pubblica e l’azione penale inizia con una denuncia sostenuta da un avvocato.</a:t>
            </a:r>
          </a:p>
          <a:p>
            <a:pPr algn="ctr">
              <a:buNone/>
            </a:pPr>
            <a:endParaRPr lang="it-IT"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96908"/>
          </a:xfrm>
          <a:solidFill>
            <a:schemeClr val="bg1"/>
          </a:solidFill>
        </p:spPr>
        <p:txBody>
          <a:bodyPr>
            <a:normAutofit/>
          </a:bodyPr>
          <a:lstStyle/>
          <a:p>
            <a:r>
              <a:rPr lang="it-IT" sz="2800" b="1" dirty="0" smtClean="0">
                <a:solidFill>
                  <a:srgbClr val="FF0000"/>
                </a:solidFill>
              </a:rPr>
              <a:t>Spazi comuni del condominio:</a:t>
            </a:r>
            <a:endParaRPr lang="it-IT" sz="2800" b="1" dirty="0">
              <a:solidFill>
                <a:srgbClr val="FF0000"/>
              </a:solidFill>
            </a:endParaRPr>
          </a:p>
        </p:txBody>
      </p:sp>
      <p:sp>
        <p:nvSpPr>
          <p:cNvPr id="3" name="Segnaposto contenuto 2"/>
          <p:cNvSpPr>
            <a:spLocks noGrp="1"/>
          </p:cNvSpPr>
          <p:nvPr>
            <p:ph idx="1"/>
          </p:nvPr>
        </p:nvSpPr>
        <p:spPr>
          <a:xfrm>
            <a:off x="0" y="1071546"/>
            <a:ext cx="9144000" cy="5786454"/>
          </a:xfrm>
          <a:solidFill>
            <a:schemeClr val="tx2">
              <a:lumMod val="40000"/>
              <a:lumOff val="60000"/>
            </a:schemeClr>
          </a:solidFill>
        </p:spPr>
        <p:txBody>
          <a:bodyPr>
            <a:normAutofit lnSpcReduction="10000"/>
          </a:bodyPr>
          <a:lstStyle/>
          <a:p>
            <a:pPr>
              <a:buNone/>
            </a:pPr>
            <a:r>
              <a:rPr lang="it-IT" sz="2000" dirty="0" smtClean="0"/>
              <a:t>Non bisogna infrangere il regolamento del condominio e se le regole  non vengono rispettate l’amministratore è autorizzato a mandare un avviso di rispetto alle regole;</a:t>
            </a:r>
          </a:p>
          <a:p>
            <a:pPr algn="ctr">
              <a:buNone/>
            </a:pPr>
            <a:endParaRPr lang="it-IT" sz="2000" b="1" dirty="0" smtClean="0"/>
          </a:p>
          <a:p>
            <a:pPr algn="ctr">
              <a:buNone/>
            </a:pPr>
            <a:r>
              <a:rPr lang="it-IT" sz="2000" b="1" dirty="0" smtClean="0">
                <a:solidFill>
                  <a:srgbClr val="FF0000"/>
                </a:solidFill>
              </a:rPr>
              <a:t>LA GESTIONE DEI RIFIUTI</a:t>
            </a:r>
          </a:p>
          <a:p>
            <a:pPr>
              <a:buNone/>
            </a:pPr>
            <a:r>
              <a:rPr lang="it-IT" sz="2000" dirty="0" smtClean="0"/>
              <a:t>Se l’avviso non viene rispettato  l’amministratore può citare in giudizio il condomino.</a:t>
            </a:r>
          </a:p>
          <a:p>
            <a:pPr>
              <a:buNone/>
            </a:pPr>
            <a:r>
              <a:rPr lang="it-IT" sz="2000" dirty="0" smtClean="0"/>
              <a:t>All’interno del condominio le famiglie accumulano dei rifiuti, suddivisibili in: </a:t>
            </a:r>
            <a:endParaRPr lang="it-IT" sz="2000" b="1" dirty="0" smtClean="0"/>
          </a:p>
          <a:p>
            <a:pPr algn="ctr">
              <a:buNone/>
            </a:pPr>
            <a:endParaRPr lang="it-IT" sz="2000" b="1" dirty="0" smtClean="0"/>
          </a:p>
          <a:p>
            <a:pPr algn="ctr">
              <a:buNone/>
            </a:pPr>
            <a:endParaRPr lang="it-IT" sz="2000" b="1" dirty="0" smtClean="0"/>
          </a:p>
          <a:p>
            <a:pPr>
              <a:buNone/>
            </a:pPr>
            <a:r>
              <a:rPr lang="it-IT" sz="2000" b="1" dirty="0" smtClean="0"/>
              <a:t>URBANI:                                   SPECIALI:                                 PERICOLOSI:</a:t>
            </a:r>
          </a:p>
          <a:p>
            <a:pPr>
              <a:buNone/>
            </a:pPr>
            <a:r>
              <a:rPr lang="it-IT" sz="2000" dirty="0" smtClean="0"/>
              <a:t>Immondizia,                         scarti di lavori industriali        Come pile, medicine</a:t>
            </a:r>
          </a:p>
          <a:p>
            <a:pPr>
              <a:buNone/>
            </a:pPr>
            <a:r>
              <a:rPr lang="it-IT" sz="2000" dirty="0" smtClean="0"/>
              <a:t>Scarti domestici ecc . .        come fabbriche                         scadute, e scarti di  </a:t>
            </a:r>
          </a:p>
          <a:p>
            <a:pPr>
              <a:buNone/>
            </a:pPr>
            <a:r>
              <a:rPr lang="it-IT" sz="2000" dirty="0" smtClean="0"/>
              <a:t>                                                meccaniche                              industrie chimiche e </a:t>
            </a:r>
          </a:p>
          <a:p>
            <a:pPr>
              <a:buNone/>
            </a:pPr>
            <a:r>
              <a:rPr lang="it-IT" sz="2000" dirty="0" smtClean="0"/>
              <a:t>                                                                                                      petrolifere </a:t>
            </a:r>
          </a:p>
          <a:p>
            <a:pPr algn="ctr">
              <a:buNone/>
            </a:pPr>
            <a:r>
              <a:rPr lang="it-IT" sz="2000" b="1" dirty="0" smtClean="0"/>
              <a:t>                                   </a:t>
            </a:r>
          </a:p>
          <a:p>
            <a:pPr algn="ctr">
              <a:buNone/>
            </a:pPr>
            <a:endParaRPr lang="it-IT" sz="2000" b="1" dirty="0" smtClean="0"/>
          </a:p>
          <a:p>
            <a:pPr algn="ctr">
              <a:buNone/>
            </a:pPr>
            <a:r>
              <a:rPr lang="it-IT" sz="2000" b="1" dirty="0" smtClean="0"/>
              <a:t> </a:t>
            </a:r>
          </a:p>
          <a:p>
            <a:pPr algn="ctr">
              <a:buNone/>
            </a:pPr>
            <a:endParaRPr lang="it-IT" sz="2000" dirty="0" smtClean="0"/>
          </a:p>
          <a:p>
            <a:pPr algn="ctr">
              <a:buNone/>
            </a:pPr>
            <a:endParaRPr lang="it-IT" sz="2000" dirty="0" smtClean="0"/>
          </a:p>
        </p:txBody>
      </p:sp>
      <p:sp>
        <p:nvSpPr>
          <p:cNvPr id="4" name="Freccia in giù 3"/>
          <p:cNvSpPr/>
          <p:nvPr/>
        </p:nvSpPr>
        <p:spPr>
          <a:xfrm>
            <a:off x="3214678" y="3143248"/>
            <a:ext cx="214314" cy="35719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Freccia in giù 4"/>
          <p:cNvSpPr/>
          <p:nvPr/>
        </p:nvSpPr>
        <p:spPr>
          <a:xfrm>
            <a:off x="500034" y="3214686"/>
            <a:ext cx="214314" cy="35719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Freccia in giù 5"/>
          <p:cNvSpPr/>
          <p:nvPr/>
        </p:nvSpPr>
        <p:spPr>
          <a:xfrm>
            <a:off x="6143636" y="3143248"/>
            <a:ext cx="214314" cy="35719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solidFill>
                  <a:srgbClr val="FF0000"/>
                </a:solidFill>
              </a:rPr>
              <a:t>Dal condominio alla città:</a:t>
            </a:r>
            <a:endParaRPr lang="it-IT" sz="3200" b="1" dirty="0">
              <a:solidFill>
                <a:srgbClr val="FF0000"/>
              </a:solidFill>
            </a:endParaRPr>
          </a:p>
        </p:txBody>
      </p:sp>
      <p:sp>
        <p:nvSpPr>
          <p:cNvPr id="3" name="Segnaposto contenuto 2"/>
          <p:cNvSpPr>
            <a:spLocks noGrp="1"/>
          </p:cNvSpPr>
          <p:nvPr>
            <p:ph idx="1"/>
          </p:nvPr>
        </p:nvSpPr>
        <p:spPr>
          <a:xfrm>
            <a:off x="0" y="1600200"/>
            <a:ext cx="9144000" cy="5257800"/>
          </a:xfrm>
          <a:solidFill>
            <a:schemeClr val="tx2">
              <a:lumMod val="40000"/>
              <a:lumOff val="60000"/>
            </a:schemeClr>
          </a:solidFill>
        </p:spPr>
        <p:txBody>
          <a:bodyPr>
            <a:normAutofit/>
          </a:bodyPr>
          <a:lstStyle/>
          <a:p>
            <a:pPr>
              <a:buNone/>
            </a:pPr>
            <a:r>
              <a:rPr lang="it-IT" sz="2000" b="1" dirty="0" smtClean="0">
                <a:solidFill>
                  <a:srgbClr val="FF0000"/>
                </a:solidFill>
              </a:rPr>
              <a:t>Ruolo dei comuni:</a:t>
            </a:r>
          </a:p>
          <a:p>
            <a:pPr>
              <a:buNone/>
            </a:pPr>
            <a:r>
              <a:rPr lang="it-IT" sz="2000" dirty="0" smtClean="0"/>
              <a:t>ufficio dell’anagrafe, a cui possono essere richiesti documenti come: dichiarazione di nascita, di cittadinanza, di morte, stato civile, matrimoni, atti notori, certificato di residenza, stato di famiglia.</a:t>
            </a:r>
          </a:p>
          <a:p>
            <a:pPr>
              <a:buNone/>
            </a:pPr>
            <a:r>
              <a:rPr lang="it-IT" sz="2000" b="1" dirty="0" smtClean="0">
                <a:solidFill>
                  <a:srgbClr val="FF0000"/>
                </a:solidFill>
              </a:rPr>
              <a:t>Altri uffici:</a:t>
            </a:r>
          </a:p>
          <a:p>
            <a:pPr>
              <a:buNone/>
            </a:pPr>
            <a:r>
              <a:rPr lang="it-IT" sz="2000" dirty="0" smtClean="0"/>
              <a:t>Ufficio tecnico che si occupa di tasse e tributi comunali, attività commerciali.</a:t>
            </a:r>
          </a:p>
          <a:p>
            <a:pPr>
              <a:buNone/>
            </a:pPr>
            <a:r>
              <a:rPr lang="it-IT" sz="2000" dirty="0" smtClean="0"/>
              <a:t>Il comune di residenza ha anche come luogo iniziale presso il quale recarsi in caso di bisogni di assistenza sanitaria e social.</a:t>
            </a:r>
          </a:p>
          <a:p>
            <a:pPr>
              <a:buNone/>
            </a:pPr>
            <a:r>
              <a:rPr lang="it-IT" sz="2000" b="1" dirty="0" smtClean="0">
                <a:solidFill>
                  <a:srgbClr val="FF0000"/>
                </a:solidFill>
              </a:rPr>
              <a:t>L’assistente chi è  e cosa fa:</a:t>
            </a:r>
          </a:p>
          <a:p>
            <a:pPr>
              <a:buNone/>
            </a:pPr>
            <a:r>
              <a:rPr lang="it-IT" sz="2000" dirty="0" smtClean="0"/>
              <a:t>Principali interventi di assistenza dei servizi sociali locali</a:t>
            </a:r>
          </a:p>
          <a:p>
            <a:pPr>
              <a:buNone/>
            </a:pPr>
            <a:r>
              <a:rPr lang="it-IT" sz="2000" dirty="0" smtClean="0"/>
              <a:t>Bisogni affrontati dai servizi sociali: Sportelli di ascolto o sportelli sociali dove manifestare i problemi e facilitare l’accesso e la conoscenza dei servizi (mediatori)</a:t>
            </a:r>
          </a:p>
          <a:p>
            <a:pPr>
              <a:buNone/>
            </a:pPr>
            <a:endParaRPr lang="it-IT"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smtClean="0">
                <a:solidFill>
                  <a:srgbClr val="FF0000"/>
                </a:solidFill>
              </a:rPr>
              <a:t>L’Italia</a:t>
            </a:r>
            <a:endParaRPr lang="it-IT" sz="3600" b="1" dirty="0">
              <a:solidFill>
                <a:srgbClr val="FF0000"/>
              </a:solidFill>
            </a:endParaRPr>
          </a:p>
        </p:txBody>
      </p:sp>
      <p:sp>
        <p:nvSpPr>
          <p:cNvPr id="3" name="Segnaposto contenuto 2"/>
          <p:cNvSpPr>
            <a:spLocks noGrp="1"/>
          </p:cNvSpPr>
          <p:nvPr>
            <p:ph idx="1"/>
          </p:nvPr>
        </p:nvSpPr>
        <p:spPr>
          <a:xfrm>
            <a:off x="0" y="1600200"/>
            <a:ext cx="9144000" cy="5257800"/>
          </a:xfrm>
          <a:solidFill>
            <a:schemeClr val="tx2">
              <a:lumMod val="40000"/>
              <a:lumOff val="60000"/>
            </a:schemeClr>
          </a:solidFill>
        </p:spPr>
        <p:txBody>
          <a:bodyPr>
            <a:normAutofit/>
          </a:bodyPr>
          <a:lstStyle/>
          <a:p>
            <a:pPr>
              <a:buNone/>
            </a:pPr>
            <a:r>
              <a:rPr lang="it-IT" sz="2000" dirty="0" smtClean="0"/>
              <a:t>L’Italia è divisa in 20 regioni, cioè enti territoriali che hanno capacità legislativa in molto campi, come ad esempio l’offerta dei servizi sociali e interventi per gli immigrati. Le regioni sono a loro volta divise in province e a capo vi è il presidente regionale, il quale viene eletto ogni 4 anni dai cittadini.</a:t>
            </a:r>
          </a:p>
          <a:p>
            <a:pPr>
              <a:buNone/>
            </a:pPr>
            <a:r>
              <a:rPr lang="it-IT" sz="2000" dirty="0" smtClean="0"/>
              <a:t>  Una delle regioni italiane che si occupa dell’assistenza agli immigrati è l’Emilia-Romagna, divisa in nove provincie con capoluogo Bologna.</a:t>
            </a:r>
          </a:p>
          <a:p>
            <a:pPr>
              <a:buNone/>
            </a:pPr>
            <a:r>
              <a:rPr lang="it-IT" sz="2000" dirty="0" smtClean="0"/>
              <a:t>In questa regione troviamo 4.5 milioni di italiani e 1.5 milioni di stranieri.</a:t>
            </a:r>
          </a:p>
          <a:p>
            <a:pPr>
              <a:buNone/>
            </a:pPr>
            <a:r>
              <a:rPr lang="it-IT" sz="2000" dirty="0" smtClean="0"/>
              <a:t>La regione sostiene gli immigrati con corsi di italiano, corsi di antidispersione scolastica e sociale e con strutture di prima accoglienza.</a:t>
            </a:r>
            <a:endParaRPr lang="it-IT" sz="2000" dirty="0"/>
          </a:p>
        </p:txBody>
      </p:sp>
      <p:pic>
        <p:nvPicPr>
          <p:cNvPr id="5" name="Immagine 4" descr="images.jpg"/>
          <p:cNvPicPr>
            <a:picLocks noChangeAspect="1"/>
          </p:cNvPicPr>
          <p:nvPr/>
        </p:nvPicPr>
        <p:blipFill>
          <a:blip r:embed="rId2" cstate="print"/>
          <a:stretch>
            <a:fillRect/>
          </a:stretch>
        </p:blipFill>
        <p:spPr>
          <a:xfrm>
            <a:off x="2714612" y="4929198"/>
            <a:ext cx="3643338" cy="1581150"/>
          </a:xfrm>
          <a:prstGeom prst="rect">
            <a:avLst/>
          </a:prstGeom>
        </p:spPr>
      </p:pic>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924</Words>
  <Application>Microsoft Office PowerPoint</Application>
  <PresentationFormat>Presentazione su schermo (4:3)</PresentationFormat>
  <Paragraphs>70</Paragraphs>
  <Slides>9</Slides>
  <Notes>0</Notes>
  <HiddenSlides>0</HiddenSlides>
  <MMClips>0</MMClips>
  <ScaleCrop>false</ScaleCrop>
  <HeadingPairs>
    <vt:vector size="6" baseType="variant">
      <vt:variant>
        <vt:lpstr>Tema</vt:lpstr>
      </vt:variant>
      <vt:variant>
        <vt:i4>1</vt:i4>
      </vt:variant>
      <vt:variant>
        <vt:lpstr>Server OLE incorporati</vt:lpstr>
      </vt:variant>
      <vt:variant>
        <vt:i4>1</vt:i4>
      </vt:variant>
      <vt:variant>
        <vt:lpstr>Titoli diapositive</vt:lpstr>
      </vt:variant>
      <vt:variant>
        <vt:i4>9</vt:i4>
      </vt:variant>
    </vt:vector>
  </HeadingPairs>
  <TitlesOfParts>
    <vt:vector size="11" baseType="lpstr">
      <vt:lpstr>Tema di Office</vt:lpstr>
      <vt:lpstr>Documento</vt:lpstr>
      <vt:lpstr>Presentazione standard di PowerPoint</vt:lpstr>
      <vt:lpstr>DALLA CITTA ALLA CASA : IL POSTO DOVE VIVIAMO</vt:lpstr>
      <vt:lpstr>I compiti dell’amministratore del condominio</vt:lpstr>
      <vt:lpstr>I tipi di contratto e di affitto</vt:lpstr>
      <vt:lpstr>Presentazione standard di PowerPoint</vt:lpstr>
      <vt:lpstr>Spese condominiali:</vt:lpstr>
      <vt:lpstr>Spazi comuni del condominio:</vt:lpstr>
      <vt:lpstr>Dal condominio alla città:</vt:lpstr>
      <vt:lpstr>L’Italia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DALLA CITTA ALLA CASA : IL POSTO DOVE VIVIAMO</dc:title>
  <dc:creator>Hotel ST.Gregory</dc:creator>
  <cp:lastModifiedBy>Flep</cp:lastModifiedBy>
  <cp:revision>30</cp:revision>
  <dcterms:created xsi:type="dcterms:W3CDTF">2012-10-12T19:00:22Z</dcterms:created>
  <dcterms:modified xsi:type="dcterms:W3CDTF">2013-06-20T17:18:32Z</dcterms:modified>
</cp:coreProperties>
</file>