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70" r:id="rId1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CC99"/>
    <a:srgbClr val="0000FF"/>
    <a:srgbClr val="FF7DA8"/>
    <a:srgbClr val="FF6699"/>
    <a:srgbClr val="FF0066"/>
    <a:srgbClr val="FFFF66"/>
    <a:srgbClr val="009999"/>
    <a:srgbClr val="CC00CC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3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20/06/2013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20/06/2013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20/06/2013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20/06/2013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20/06/2013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20/06/2013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20/06/2013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20/06/2013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20/06/2013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20/06/2013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20/06/2013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20/06/2013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package" Target="../embeddings/Microsoft_Word_Document1.docx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59632" y="2348880"/>
            <a:ext cx="633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tabLst>
                <a:tab pos="3060065" algn="ctr"/>
                <a:tab pos="6120130" algn="r"/>
              </a:tabLst>
            </a:pPr>
            <a:r>
              <a:rPr lang="it-IT" b="1" dirty="0">
                <a:latin typeface="Calibri"/>
                <a:ea typeface="Calibri"/>
                <a:cs typeface="Times New Roman"/>
              </a:rPr>
              <a:t>Fondo per l’integrazione di cittadini paesi terzi 2007 - 2013</a:t>
            </a:r>
            <a:endParaRPr lang="it-IT" sz="1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683568" y="2408857"/>
            <a:ext cx="7776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924944"/>
            <a:ext cx="8352928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7686" y="4293096"/>
            <a:ext cx="2013960" cy="1430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8" name="Oggetto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0658571"/>
              </p:ext>
            </p:extLst>
          </p:nvPr>
        </p:nvGraphicFramePr>
        <p:xfrm>
          <a:off x="715579" y="620688"/>
          <a:ext cx="7769727" cy="12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Documento" r:id="rId5" imgW="9791044" imgH="1542189" progId="Word.Document.12">
                  <p:embed/>
                </p:oleObj>
              </mc:Choice>
              <mc:Fallback>
                <p:oleObj name="Documento" r:id="rId5" imgW="9791044" imgH="1542189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15579" y="620688"/>
                        <a:ext cx="7769727" cy="12241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asellaDiTesto 9"/>
          <p:cNvSpPr txBox="1"/>
          <p:nvPr/>
        </p:nvSpPr>
        <p:spPr>
          <a:xfrm>
            <a:off x="1763688" y="1124744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>
                <a:latin typeface="Times New Roman" pitchFamily="18" charset="0"/>
                <a:cs typeface="Times New Roman" pitchFamily="18" charset="0"/>
              </a:rPr>
              <a:t>UNIONE EUROPEA</a:t>
            </a:r>
            <a:endParaRPr lang="it-IT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3642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b="1" dirty="0" smtClean="0">
                <a:solidFill>
                  <a:srgbClr val="FF0000"/>
                </a:solidFill>
                <a:latin typeface="Comic Sans MS" pitchFamily="66" charset="0"/>
              </a:rPr>
              <a:t>IL SERVIZIO SANITARIO NAZIONALE</a:t>
            </a:r>
            <a:endParaRPr lang="it-IT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it-IT" sz="2800" b="1" dirty="0" smtClean="0">
                <a:solidFill>
                  <a:srgbClr val="C00000"/>
                </a:solidFill>
                <a:latin typeface="Comic Sans MS" pitchFamily="66" charset="0"/>
              </a:rPr>
              <a:t>3 PRINCIPI FONDAMENTALI:</a:t>
            </a:r>
          </a:p>
          <a:p>
            <a:pPr>
              <a:buNone/>
            </a:pPr>
            <a:endParaRPr lang="it-IT" sz="2800" b="1" dirty="0" smtClean="0">
              <a:latin typeface="Comic Sans MS" pitchFamily="66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it-IT" sz="2400" b="1" dirty="0" smtClean="0">
                <a:solidFill>
                  <a:srgbClr val="00B050"/>
                </a:solidFill>
                <a:latin typeface="Comic Sans MS" pitchFamily="66" charset="0"/>
              </a:rPr>
              <a:t>Universalismo dell’assistenza;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400" b="1" dirty="0" smtClean="0">
                <a:solidFill>
                  <a:srgbClr val="00B050"/>
                </a:solidFill>
                <a:latin typeface="Comic Sans MS" pitchFamily="66" charset="0"/>
              </a:rPr>
              <a:t>Uguaglianza di accesso;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400" b="1" dirty="0" smtClean="0">
                <a:solidFill>
                  <a:srgbClr val="00B050"/>
                </a:solidFill>
                <a:latin typeface="Comic Sans MS" pitchFamily="66" charset="0"/>
              </a:rPr>
              <a:t>Solidarietà</a:t>
            </a:r>
          </a:p>
          <a:p>
            <a:pPr marL="514350" indent="-514350">
              <a:buFont typeface="+mj-lt"/>
              <a:buAutoNum type="arabicPeriod"/>
            </a:pPr>
            <a:endParaRPr lang="it-IT" sz="2400" b="1" dirty="0" smtClean="0">
              <a:latin typeface="Comic Sans MS" pitchFamily="66" charset="0"/>
            </a:endParaRPr>
          </a:p>
          <a:p>
            <a:pPr marL="514350" indent="-514350">
              <a:buNone/>
            </a:pPr>
            <a:r>
              <a:rPr lang="it-IT" sz="2800" b="1" dirty="0" smtClean="0">
                <a:solidFill>
                  <a:srgbClr val="C00000"/>
                </a:solidFill>
                <a:latin typeface="Comic Sans MS" pitchFamily="66" charset="0"/>
              </a:rPr>
              <a:t>IL SERVIZIO SANITARIO NAZIONALE E’ COMPOSTO DA:</a:t>
            </a:r>
          </a:p>
          <a:p>
            <a:pPr marL="514350" indent="-514350">
              <a:buNone/>
            </a:pPr>
            <a:endParaRPr lang="it-IT" sz="2800" b="1" dirty="0" smtClean="0">
              <a:solidFill>
                <a:srgbClr val="00B050"/>
              </a:solidFill>
              <a:latin typeface="Comic Sans MS" pitchFamily="66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it-IT" sz="2400" b="1" dirty="0" smtClean="0">
                <a:solidFill>
                  <a:srgbClr val="00B050"/>
                </a:solidFill>
                <a:latin typeface="Comic Sans MS" pitchFamily="66" charset="0"/>
              </a:rPr>
              <a:t>Il Ministero della Salute;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400" b="1" dirty="0" smtClean="0">
                <a:solidFill>
                  <a:srgbClr val="00B050"/>
                </a:solidFill>
                <a:latin typeface="Comic Sans MS" pitchFamily="66" charset="0"/>
              </a:rPr>
              <a:t>Una serie di enti ed organi a livello nazionale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400" b="1" dirty="0" smtClean="0">
                <a:solidFill>
                  <a:srgbClr val="00B050"/>
                </a:solidFill>
                <a:latin typeface="Comic Sans MS" pitchFamily="66" charset="0"/>
              </a:rPr>
              <a:t>I servizi sanitari regionali</a:t>
            </a:r>
            <a:endParaRPr lang="it-IT" sz="2400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advTm="31000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rgbClr val="FF0000"/>
                </a:solidFill>
                <a:latin typeface="Comic Sans MS" pitchFamily="66" charset="0"/>
              </a:rPr>
              <a:t>IL CONSULTORIO FAMILIARE SI OCCUPA </a:t>
            </a:r>
            <a:r>
              <a:rPr lang="it-IT" b="1" dirty="0" err="1" smtClean="0">
                <a:solidFill>
                  <a:srgbClr val="FF0000"/>
                </a:solidFill>
                <a:latin typeface="Comic Sans MS" pitchFamily="66" charset="0"/>
              </a:rPr>
              <a:t>DI</a:t>
            </a:r>
            <a:r>
              <a:rPr lang="it-IT" b="1" dirty="0" smtClean="0">
                <a:solidFill>
                  <a:srgbClr val="FF0000"/>
                </a:solidFill>
                <a:latin typeface="Comic Sans MS" pitchFamily="66" charset="0"/>
              </a:rPr>
              <a:t>:</a:t>
            </a:r>
            <a:endParaRPr lang="it-IT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>
                <a:solidFill>
                  <a:srgbClr val="00B050"/>
                </a:solidFill>
                <a:latin typeface="Comic Sans MS" pitchFamily="66" charset="0"/>
              </a:rPr>
              <a:t>Informazioni e consulenze per la procreazione responsabile;</a:t>
            </a:r>
          </a:p>
          <a:p>
            <a:r>
              <a:rPr lang="it-IT" sz="2800" b="1" dirty="0" smtClean="0">
                <a:solidFill>
                  <a:srgbClr val="00B050"/>
                </a:solidFill>
                <a:latin typeface="Comic Sans MS" pitchFamily="66" charset="0"/>
              </a:rPr>
              <a:t>Prescrizione contraccettivi orali e applicazione contraccettivi meccanici;</a:t>
            </a:r>
          </a:p>
          <a:p>
            <a:r>
              <a:rPr lang="it-IT" sz="2800" b="1" dirty="0" smtClean="0">
                <a:solidFill>
                  <a:srgbClr val="00B050"/>
                </a:solidFill>
                <a:latin typeface="Comic Sans MS" pitchFamily="66" charset="0"/>
              </a:rPr>
              <a:t>Consulenza psico-sessuale;</a:t>
            </a:r>
          </a:p>
          <a:p>
            <a:r>
              <a:rPr lang="it-IT" sz="2800" b="1" dirty="0" smtClean="0">
                <a:solidFill>
                  <a:srgbClr val="00B050"/>
                </a:solidFill>
                <a:latin typeface="Comic Sans MS" pitchFamily="66" charset="0"/>
              </a:rPr>
              <a:t>Informazione per la prevenzione dei rischi generici e per il controllo della gravidanza a rischio;</a:t>
            </a:r>
          </a:p>
          <a:p>
            <a:r>
              <a:rPr lang="it-IT" sz="2800" b="1" dirty="0" smtClean="0">
                <a:solidFill>
                  <a:srgbClr val="00B050"/>
                </a:solidFill>
                <a:latin typeface="Comic Sans MS" pitchFamily="66" charset="0"/>
              </a:rPr>
              <a:t>Informazione sulla sterilità della coppia. </a:t>
            </a:r>
            <a:endParaRPr lang="it-IT" sz="2800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advTm="33000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t-IT" sz="3300" b="1" dirty="0" smtClean="0">
                <a:solidFill>
                  <a:srgbClr val="FF0000"/>
                </a:solidFill>
                <a:latin typeface="Comic Sans MS" pitchFamily="66" charset="0"/>
              </a:rPr>
              <a:t>MALATTIE PER LE QUALI E’ SOLITAMENTE PREVISTA VACCINAZIONE IN CONSULTORIO: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>
            <a:noAutofit/>
          </a:bodyPr>
          <a:lstStyle/>
          <a:p>
            <a:endParaRPr lang="it-IT" sz="2400" b="1" dirty="0" smtClean="0">
              <a:latin typeface="Comic Sans MS" pitchFamily="66" charset="0"/>
            </a:endParaRPr>
          </a:p>
          <a:p>
            <a:r>
              <a:rPr lang="it-IT" sz="2400" b="1" dirty="0" smtClean="0">
                <a:solidFill>
                  <a:srgbClr val="00B050"/>
                </a:solidFill>
                <a:latin typeface="Comic Sans MS" pitchFamily="66" charset="0"/>
              </a:rPr>
              <a:t>Poliomielite;</a:t>
            </a:r>
          </a:p>
          <a:p>
            <a:r>
              <a:rPr lang="it-IT" sz="2400" b="1" dirty="0" smtClean="0">
                <a:solidFill>
                  <a:srgbClr val="00B050"/>
                </a:solidFill>
                <a:latin typeface="Comic Sans MS" pitchFamily="66" charset="0"/>
              </a:rPr>
              <a:t>Difterite;</a:t>
            </a:r>
          </a:p>
          <a:p>
            <a:r>
              <a:rPr lang="it-IT" sz="2400" b="1" dirty="0" smtClean="0">
                <a:solidFill>
                  <a:srgbClr val="00B050"/>
                </a:solidFill>
                <a:latin typeface="Comic Sans MS" pitchFamily="66" charset="0"/>
              </a:rPr>
              <a:t>Tetano;</a:t>
            </a:r>
          </a:p>
          <a:p>
            <a:r>
              <a:rPr lang="it-IT" sz="2400" b="1" dirty="0" smtClean="0">
                <a:solidFill>
                  <a:srgbClr val="00B050"/>
                </a:solidFill>
                <a:latin typeface="Comic Sans MS" pitchFamily="66" charset="0"/>
              </a:rPr>
              <a:t>Epatite B;</a:t>
            </a:r>
          </a:p>
          <a:p>
            <a:r>
              <a:rPr lang="it-IT" sz="2400" b="1" dirty="0" smtClean="0">
                <a:solidFill>
                  <a:srgbClr val="00B050"/>
                </a:solidFill>
                <a:latin typeface="Comic Sans MS" pitchFamily="66" charset="0"/>
              </a:rPr>
              <a:t>Pertosse;</a:t>
            </a:r>
          </a:p>
          <a:p>
            <a:r>
              <a:rPr lang="it-IT" sz="2400" b="1" dirty="0" err="1" smtClean="0">
                <a:solidFill>
                  <a:srgbClr val="00B050"/>
                </a:solidFill>
                <a:latin typeface="Comic Sans MS" pitchFamily="66" charset="0"/>
              </a:rPr>
              <a:t>Emofilo</a:t>
            </a:r>
            <a:r>
              <a:rPr lang="it-IT" sz="2400" b="1" dirty="0" smtClean="0">
                <a:solidFill>
                  <a:srgbClr val="00B050"/>
                </a:solidFill>
                <a:latin typeface="Comic Sans MS" pitchFamily="66" charset="0"/>
              </a:rPr>
              <a:t> meningococco;</a:t>
            </a:r>
          </a:p>
          <a:p>
            <a:r>
              <a:rPr lang="it-IT" sz="2400" b="1" dirty="0" smtClean="0">
                <a:solidFill>
                  <a:srgbClr val="00B050"/>
                </a:solidFill>
                <a:latin typeface="Comic Sans MS" pitchFamily="66" charset="0"/>
              </a:rPr>
              <a:t>Pneumococco;</a:t>
            </a:r>
          </a:p>
          <a:p>
            <a:r>
              <a:rPr lang="it-IT" sz="2400" b="1" dirty="0" smtClean="0">
                <a:solidFill>
                  <a:srgbClr val="00B050"/>
                </a:solidFill>
                <a:latin typeface="Comic Sans MS" pitchFamily="66" charset="0"/>
              </a:rPr>
              <a:t>Morbillo;</a:t>
            </a:r>
          </a:p>
          <a:p>
            <a:r>
              <a:rPr lang="it-IT" sz="2400" b="1" dirty="0" smtClean="0">
                <a:solidFill>
                  <a:srgbClr val="00B050"/>
                </a:solidFill>
                <a:latin typeface="Comic Sans MS" pitchFamily="66" charset="0"/>
              </a:rPr>
              <a:t>Parotite;</a:t>
            </a:r>
          </a:p>
          <a:p>
            <a:r>
              <a:rPr lang="it-IT" sz="2400" b="1" dirty="0" smtClean="0">
                <a:solidFill>
                  <a:srgbClr val="00B050"/>
                </a:solidFill>
                <a:latin typeface="Comic Sans MS" pitchFamily="66" charset="0"/>
              </a:rPr>
              <a:t>Rosolia;</a:t>
            </a:r>
          </a:p>
          <a:p>
            <a:r>
              <a:rPr lang="it-IT" sz="2400" b="1" dirty="0" smtClean="0">
                <a:solidFill>
                  <a:srgbClr val="00B050"/>
                </a:solidFill>
                <a:latin typeface="Comic Sans MS" pitchFamily="66" charset="0"/>
              </a:rPr>
              <a:t>Papilloma virus HPV.</a:t>
            </a:r>
            <a:endParaRPr lang="it-IT" sz="2400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advTm="40000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 tmFilter="0,0; .5, 1; 1, 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 tmFilter="0,0; .5, 1; 1, 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 tmFilter="0,0; .5, 1; 1, 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tmFilter="0,0; .5, 1; 1, 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 tmFilter="0,0; .5, 1; 1, 1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 tmFilter="0,0; .5, 1; 1, 1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 tmFilter="0,0; .5, 1; 1, 1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 tmFilter="0,0; .5, 1; 1, 1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1000" tmFilter="0,0; .5, 1; 1, 1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>
            <a:normAutofit/>
          </a:bodyPr>
          <a:lstStyle/>
          <a:p>
            <a:r>
              <a:rPr lang="it-IT" sz="3200" b="1" dirty="0" smtClean="0">
                <a:solidFill>
                  <a:srgbClr val="FF0000"/>
                </a:solidFill>
                <a:latin typeface="Comic Sans MS" pitchFamily="66" charset="0"/>
              </a:rPr>
              <a:t>DISABILI</a:t>
            </a:r>
            <a:r>
              <a:rPr lang="it-IT" sz="3600" b="1" dirty="0" smtClean="0">
                <a:solidFill>
                  <a:srgbClr val="FF0000"/>
                </a:solidFill>
              </a:rPr>
              <a:t> </a:t>
            </a:r>
            <a:endParaRPr lang="it-IT" sz="36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124744"/>
            <a:ext cx="8676456" cy="5184576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it-IT" sz="5100" dirty="0" smtClean="0">
                <a:solidFill>
                  <a:srgbClr val="00B050"/>
                </a:solidFill>
                <a:latin typeface="Comic Sans MS" pitchFamily="66" charset="0"/>
              </a:rPr>
              <a:t>Richiesta della certificazione unica per il riconoscimento della disabilità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>
                <a:solidFill>
                  <a:srgbClr val="FF0000"/>
                </a:solidFill>
              </a:rPr>
              <a:t>                       </a:t>
            </a:r>
            <a:r>
              <a:rPr lang="it-IT" sz="5900" b="1" dirty="0" smtClean="0">
                <a:solidFill>
                  <a:srgbClr val="FF0000"/>
                </a:solidFill>
                <a:latin typeface="Comic Sans MS" pitchFamily="66" charset="0"/>
              </a:rPr>
              <a:t>RIFERIMENTI</a:t>
            </a:r>
            <a:r>
              <a:rPr lang="it-IT" sz="5900" b="1" dirty="0" smtClean="0">
                <a:solidFill>
                  <a:srgbClr val="FF0000"/>
                </a:solidFill>
              </a:rPr>
              <a:t> </a:t>
            </a:r>
            <a:r>
              <a:rPr lang="it-IT" sz="5900" b="1" dirty="0" smtClean="0">
                <a:solidFill>
                  <a:srgbClr val="FF0000"/>
                </a:solidFill>
                <a:latin typeface="Comic Sans MS" pitchFamily="66" charset="0"/>
              </a:rPr>
              <a:t>PER I MINORI:</a:t>
            </a:r>
          </a:p>
          <a:p>
            <a:pPr>
              <a:buNone/>
            </a:pPr>
            <a:endParaRPr lang="it-IT" sz="4100" b="1" dirty="0" smtClean="0">
              <a:solidFill>
                <a:srgbClr val="00B050"/>
              </a:solidFill>
              <a:latin typeface="Comic Sans MS" pitchFamily="66" charset="0"/>
            </a:endParaRPr>
          </a:p>
          <a:p>
            <a:r>
              <a:rPr lang="it-IT" sz="5100" dirty="0" smtClean="0">
                <a:solidFill>
                  <a:srgbClr val="00B050"/>
                </a:solidFill>
                <a:latin typeface="Comic Sans MS" pitchFamily="66" charset="0"/>
              </a:rPr>
              <a:t>Pediatra di famiglia;</a:t>
            </a:r>
          </a:p>
          <a:p>
            <a:r>
              <a:rPr lang="it-IT" sz="5100" dirty="0" smtClean="0">
                <a:solidFill>
                  <a:srgbClr val="00B050"/>
                </a:solidFill>
                <a:latin typeface="Comic Sans MS" pitchFamily="66" charset="0"/>
              </a:rPr>
              <a:t>Pediatra di comunità;</a:t>
            </a:r>
          </a:p>
          <a:p>
            <a:r>
              <a:rPr lang="it-IT" sz="5100" dirty="0" smtClean="0">
                <a:solidFill>
                  <a:srgbClr val="00B050"/>
                </a:solidFill>
                <a:latin typeface="Comic Sans MS" pitchFamily="66" charset="0"/>
              </a:rPr>
              <a:t>Assistente sociale del Comune;</a:t>
            </a:r>
          </a:p>
          <a:p>
            <a:r>
              <a:rPr lang="it-IT" sz="5100" dirty="0" smtClean="0">
                <a:solidFill>
                  <a:srgbClr val="00B050"/>
                </a:solidFill>
                <a:latin typeface="Comic Sans MS" pitchFamily="66" charset="0"/>
              </a:rPr>
              <a:t>Centro di neuropsichiatria dell’infanzia e dell’adolescenza.</a:t>
            </a:r>
          </a:p>
          <a:p>
            <a:endParaRPr lang="it-IT" dirty="0" smtClean="0"/>
          </a:p>
          <a:p>
            <a:pPr>
              <a:buNone/>
            </a:pPr>
            <a:r>
              <a:rPr lang="it-IT" sz="5900" dirty="0" smtClean="0">
                <a:solidFill>
                  <a:srgbClr val="FF0000"/>
                </a:solidFill>
              </a:rPr>
              <a:t>            </a:t>
            </a:r>
            <a:r>
              <a:rPr lang="it-IT" sz="5900" b="1" dirty="0" smtClean="0">
                <a:solidFill>
                  <a:srgbClr val="FF0000"/>
                </a:solidFill>
                <a:latin typeface="Comic Sans MS" pitchFamily="66" charset="0"/>
              </a:rPr>
              <a:t>RIFERIMENTI PER GLI ADULTI:</a:t>
            </a:r>
          </a:p>
          <a:p>
            <a:pPr>
              <a:buNone/>
            </a:pPr>
            <a:r>
              <a:rPr lang="it-IT" sz="4100" b="1" dirty="0" smtClean="0">
                <a:latin typeface="Comic Sans MS" pitchFamily="66" charset="0"/>
              </a:rPr>
              <a:t> </a:t>
            </a:r>
          </a:p>
          <a:p>
            <a:r>
              <a:rPr lang="it-IT" sz="5100" dirty="0" smtClean="0">
                <a:solidFill>
                  <a:srgbClr val="00B050"/>
                </a:solidFill>
                <a:latin typeface="Comic Sans MS" pitchFamily="66" charset="0"/>
              </a:rPr>
              <a:t>Medico di famiglia;</a:t>
            </a:r>
          </a:p>
          <a:p>
            <a:r>
              <a:rPr lang="it-IT" sz="5100" dirty="0" smtClean="0">
                <a:solidFill>
                  <a:srgbClr val="00B050"/>
                </a:solidFill>
                <a:latin typeface="Comic Sans MS" pitchFamily="66" charset="0"/>
              </a:rPr>
              <a:t>Assistente sociale del Comune </a:t>
            </a:r>
          </a:p>
          <a:p>
            <a:endParaRPr lang="it-IT" dirty="0" smtClean="0"/>
          </a:p>
        </p:txBody>
      </p:sp>
    </p:spTree>
  </p:cSld>
  <p:clrMapOvr>
    <a:masterClrMapping/>
  </p:clrMapOvr>
  <p:transition advTm="28000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>
            <a:noAutofit/>
          </a:bodyPr>
          <a:lstStyle/>
          <a:p>
            <a:r>
              <a:rPr lang="it-IT" sz="3200" b="1" dirty="0" smtClean="0">
                <a:solidFill>
                  <a:srgbClr val="FF0000"/>
                </a:solidFill>
                <a:latin typeface="Comic Sans MS" pitchFamily="66" charset="0"/>
              </a:rPr>
              <a:t>È POSSIBILE RICHIEDERE ASSISTENZA SOCIALE AL PROPRIO COMUNE </a:t>
            </a:r>
            <a:r>
              <a:rPr lang="it-IT" sz="3200" b="1" dirty="0" err="1" smtClean="0">
                <a:solidFill>
                  <a:srgbClr val="FF0000"/>
                </a:solidFill>
                <a:latin typeface="Comic Sans MS" pitchFamily="66" charset="0"/>
              </a:rPr>
              <a:t>DI</a:t>
            </a:r>
            <a:r>
              <a:rPr lang="it-IT" sz="3200" b="1" dirty="0" smtClean="0">
                <a:solidFill>
                  <a:srgbClr val="FF0000"/>
                </a:solidFill>
                <a:latin typeface="Comic Sans MS" pitchFamily="66" charset="0"/>
              </a:rPr>
              <a:t> RESIDENZA PER:</a:t>
            </a:r>
            <a:endParaRPr lang="it-IT" sz="32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925144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endParaRPr lang="it-IT" sz="2000" b="1" dirty="0" smtClean="0">
              <a:latin typeface="Comic Sans MS" pitchFamily="66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it-IT" sz="2000" b="1" dirty="0" smtClean="0">
                <a:solidFill>
                  <a:srgbClr val="00B050"/>
                </a:solidFill>
                <a:latin typeface="Comic Sans MS" pitchFamily="66" charset="0"/>
              </a:rPr>
              <a:t>Necessità urgente di una casa per un singolo o per una famiglia;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000" b="1" dirty="0" smtClean="0">
                <a:solidFill>
                  <a:srgbClr val="00B050"/>
                </a:solidFill>
                <a:latin typeface="Comic Sans MS" pitchFamily="66" charset="0"/>
              </a:rPr>
              <a:t>Necessità di protezione da una situazione di violenza o sfruttamento;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000" b="1" dirty="0" smtClean="0">
                <a:solidFill>
                  <a:srgbClr val="00B050"/>
                </a:solidFill>
                <a:latin typeface="Comic Sans MS" pitchFamily="66" charset="0"/>
              </a:rPr>
              <a:t>Necessità di aiuto economico per pagare la scuola ai bambini;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000" b="1" dirty="0" smtClean="0">
                <a:solidFill>
                  <a:srgbClr val="00B050"/>
                </a:solidFill>
                <a:latin typeface="Comic Sans MS" pitchFamily="66" charset="0"/>
              </a:rPr>
              <a:t>Necessità di aiuto economico per pagare l’affitto, la luce, l’acqua, il gas della casa;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000" b="1" dirty="0" smtClean="0">
                <a:solidFill>
                  <a:srgbClr val="00B050"/>
                </a:solidFill>
                <a:latin typeface="Comic Sans MS" pitchFamily="66" charset="0"/>
              </a:rPr>
              <a:t>Necessità di un aiuto per migliorare la lingua italiana;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000" b="1" dirty="0" smtClean="0">
                <a:solidFill>
                  <a:srgbClr val="00B050"/>
                </a:solidFill>
                <a:latin typeface="Comic Sans MS" pitchFamily="66" charset="0"/>
              </a:rPr>
              <a:t>Necessità di un aiuto per stare bene in famiglia e con i figli;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000" b="1" dirty="0" smtClean="0">
                <a:solidFill>
                  <a:srgbClr val="00B050"/>
                </a:solidFill>
                <a:latin typeface="Comic Sans MS" pitchFamily="66" charset="0"/>
              </a:rPr>
              <a:t>Necessità di un aiuto per provare a lavorare;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000" b="1" dirty="0" smtClean="0">
                <a:solidFill>
                  <a:srgbClr val="00B050"/>
                </a:solidFill>
                <a:latin typeface="Comic Sans MS" pitchFamily="66" charset="0"/>
              </a:rPr>
              <a:t>Necessità di un aiuto per sentirsi più coinvolti e meno soli.</a:t>
            </a:r>
            <a:endParaRPr lang="it-IT" sz="2000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advTm="60000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8100"/>
                            </p:stCondLst>
                            <p:childTnLst>
                              <p:par>
                                <p:cTn id="16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1550"/>
                            </p:stCondLst>
                            <p:childTnLst>
                              <p:par>
                                <p:cTn id="22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4600"/>
                            </p:stCondLst>
                            <p:childTnLst>
                              <p:par>
                                <p:cTn id="28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8750"/>
                            </p:stCondLst>
                            <p:childTnLst>
                              <p:par>
                                <p:cTn id="34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1600"/>
                            </p:stCondLst>
                            <p:childTnLst>
                              <p:par>
                                <p:cTn id="40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4600"/>
                            </p:stCondLst>
                            <p:childTnLst>
                              <p:par>
                                <p:cTn id="46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6950"/>
                            </p:stCondLst>
                            <p:childTnLst>
                              <p:par>
                                <p:cTn id="52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 b="1" dirty="0" smtClean="0">
                <a:solidFill>
                  <a:srgbClr val="FF0000"/>
                </a:solidFill>
                <a:latin typeface="Comic Sans MS" pitchFamily="66" charset="0"/>
              </a:rPr>
              <a:t>FIGURE </a:t>
            </a:r>
            <a:r>
              <a:rPr lang="it-IT" sz="3600" b="1" dirty="0" err="1" smtClean="0">
                <a:solidFill>
                  <a:srgbClr val="FF0000"/>
                </a:solidFill>
                <a:latin typeface="Comic Sans MS" pitchFamily="66" charset="0"/>
              </a:rPr>
              <a:t>DI</a:t>
            </a:r>
            <a:r>
              <a:rPr lang="it-IT" sz="3600" b="1" dirty="0" smtClean="0">
                <a:solidFill>
                  <a:srgbClr val="FF0000"/>
                </a:solidFill>
                <a:latin typeface="Comic Sans MS" pitchFamily="66" charset="0"/>
              </a:rPr>
              <a:t> RIFERIMENTO PER L’ASSISTENZA SOCIALE:</a:t>
            </a:r>
            <a:endParaRPr lang="it-IT" sz="36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sz="2400" b="1" dirty="0" smtClean="0">
                <a:solidFill>
                  <a:srgbClr val="00B050"/>
                </a:solidFill>
                <a:latin typeface="Comic Sans MS" pitchFamily="66" charset="0"/>
              </a:rPr>
              <a:t>Assistente sociale (art. 3 e art. 38)</a:t>
            </a:r>
          </a:p>
          <a:p>
            <a:r>
              <a:rPr lang="it-IT" sz="2400" b="1" dirty="0" smtClean="0">
                <a:solidFill>
                  <a:srgbClr val="00B050"/>
                </a:solidFill>
                <a:latin typeface="Comic Sans MS" pitchFamily="66" charset="0"/>
              </a:rPr>
              <a:t>Mediatore culturale</a:t>
            </a:r>
          </a:p>
          <a:p>
            <a:pPr>
              <a:buNone/>
            </a:pPr>
            <a:endParaRPr lang="it-IT" sz="24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it-IT" sz="2400" b="1" dirty="0" smtClean="0">
                <a:solidFill>
                  <a:srgbClr val="FF0000"/>
                </a:solidFill>
                <a:latin typeface="Comic Sans MS" pitchFamily="66" charset="0"/>
              </a:rPr>
              <a:t>    </a:t>
            </a:r>
            <a:r>
              <a:rPr lang="it-IT" b="1" dirty="0" smtClean="0">
                <a:solidFill>
                  <a:srgbClr val="FF0000"/>
                </a:solidFill>
                <a:latin typeface="Comic Sans MS" pitchFamily="66" charset="0"/>
              </a:rPr>
              <a:t>GLI INTERVENTI SUL TERRITORIO POSSONO ESSERE SVOLTI DA:</a:t>
            </a:r>
          </a:p>
          <a:p>
            <a:pPr>
              <a:buNone/>
            </a:pPr>
            <a:endParaRPr lang="it-IT" b="1" dirty="0" smtClean="0">
              <a:solidFill>
                <a:srgbClr val="00B050"/>
              </a:solidFill>
              <a:latin typeface="Comic Sans MS" pitchFamily="66" charset="0"/>
            </a:endParaRPr>
          </a:p>
          <a:p>
            <a:r>
              <a:rPr lang="it-IT" sz="2400" b="1" dirty="0" smtClean="0">
                <a:solidFill>
                  <a:srgbClr val="00B050"/>
                </a:solidFill>
                <a:latin typeface="Comic Sans MS" pitchFamily="66" charset="0"/>
              </a:rPr>
              <a:t>Associazioni;</a:t>
            </a:r>
          </a:p>
          <a:p>
            <a:r>
              <a:rPr lang="it-IT" sz="2400" b="1" dirty="0" smtClean="0">
                <a:solidFill>
                  <a:srgbClr val="00B050"/>
                </a:solidFill>
                <a:latin typeface="Comic Sans MS" pitchFamily="66" charset="0"/>
              </a:rPr>
              <a:t>Enti pubblici;</a:t>
            </a:r>
          </a:p>
          <a:p>
            <a:r>
              <a:rPr lang="it-IT" sz="2400" b="1" dirty="0" smtClean="0">
                <a:solidFill>
                  <a:srgbClr val="00B050"/>
                </a:solidFill>
                <a:latin typeface="Comic Sans MS" pitchFamily="66" charset="0"/>
              </a:rPr>
              <a:t>Cooperative o privato sociale.</a:t>
            </a:r>
          </a:p>
          <a:p>
            <a:pPr>
              <a:buNone/>
            </a:pPr>
            <a:endParaRPr lang="it-IT" sz="2400" b="1" dirty="0" smtClean="0">
              <a:latin typeface="Comic Sans MS" pitchFamily="66" charset="0"/>
            </a:endParaRPr>
          </a:p>
          <a:p>
            <a:pPr>
              <a:buNone/>
            </a:pPr>
            <a:r>
              <a:rPr lang="it-IT" sz="2400" b="1" dirty="0" smtClean="0">
                <a:latin typeface="Comic Sans MS" pitchFamily="66" charset="0"/>
              </a:rPr>
              <a:t>    </a:t>
            </a:r>
            <a:r>
              <a:rPr lang="it-IT" b="1" dirty="0" smtClean="0">
                <a:solidFill>
                  <a:srgbClr val="FF0000"/>
                </a:solidFill>
                <a:latin typeface="Comic Sans MS" pitchFamily="66" charset="0"/>
              </a:rPr>
              <a:t>LA FIGURA CENTRALE E’ IN QUESTO CASO QUELLA DELL’EDUCATORE</a:t>
            </a:r>
            <a:endParaRPr lang="it-IT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advTm="60000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9" presetClass="entr" presetSubtype="0" accel="100000" fill="hold" nodeType="click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55576" y="1340768"/>
            <a:ext cx="7772400" cy="1470025"/>
          </a:xfrm>
        </p:spPr>
        <p:txBody>
          <a:bodyPr>
            <a:noAutofit/>
          </a:bodyPr>
          <a:lstStyle/>
          <a:p>
            <a:r>
              <a:rPr lang="it-IT" sz="3200" b="1" dirty="0" smtClean="0">
                <a:solidFill>
                  <a:srgbClr val="00B050"/>
                </a:solidFill>
                <a:latin typeface="Comic Sans MS" pitchFamily="66" charset="0"/>
              </a:rPr>
              <a:t>PROGETTO </a:t>
            </a:r>
            <a:r>
              <a:rPr lang="it-IT" sz="3200" b="1" dirty="0" err="1" smtClean="0">
                <a:solidFill>
                  <a:srgbClr val="00B050"/>
                </a:solidFill>
                <a:latin typeface="Comic Sans MS" pitchFamily="66" charset="0"/>
              </a:rPr>
              <a:t>DI</a:t>
            </a:r>
            <a:r>
              <a:rPr lang="it-IT" sz="3200" b="1" dirty="0" smtClean="0">
                <a:solidFill>
                  <a:srgbClr val="00B050"/>
                </a:solidFill>
                <a:latin typeface="Comic Sans MS" pitchFamily="66" charset="0"/>
              </a:rPr>
              <a:t> FORMAZIONE CIVICA ED ORIENTAMENTO DEI CITTADINI NEO-IMMIGRATI DA PAESI TERZI</a:t>
            </a:r>
            <a:endParaRPr lang="it-IT" sz="3200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>
                <a:solidFill>
                  <a:srgbClr val="FF0000"/>
                </a:solidFill>
                <a:latin typeface="Comic Sans MS" pitchFamily="66" charset="0"/>
              </a:rPr>
              <a:t>LE MODALITA’ E LE LEGGI CHE REGOLANO IL LAVORO</a:t>
            </a:r>
            <a:endParaRPr lang="it-IT" sz="28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advTm="10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>
                <a:solidFill>
                  <a:srgbClr val="FF0000"/>
                </a:solidFill>
                <a:latin typeface="Comic Sans MS" pitchFamily="66" charset="0"/>
              </a:rPr>
              <a:t>UN LAVORATORE CON CONTRATTO, IN ITALIA, HA DIRITTO:</a:t>
            </a:r>
            <a:endParaRPr lang="it-IT" sz="32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00B050"/>
                </a:solidFill>
              </a:rPr>
              <a:t>D’essere pagato se si ammala;</a:t>
            </a:r>
          </a:p>
          <a:p>
            <a:r>
              <a:rPr lang="it-IT" b="1" dirty="0" smtClean="0">
                <a:solidFill>
                  <a:srgbClr val="00B050"/>
                </a:solidFill>
              </a:rPr>
              <a:t>D’avere dei giorni di ferie pagati durante l’anno e d’avere almeno un giorno di riposo durante la settimana;</a:t>
            </a:r>
          </a:p>
          <a:p>
            <a:r>
              <a:rPr lang="it-IT" b="1" dirty="0" smtClean="0">
                <a:solidFill>
                  <a:srgbClr val="00B050"/>
                </a:solidFill>
              </a:rPr>
              <a:t>Al congedo parentale;</a:t>
            </a:r>
          </a:p>
          <a:p>
            <a:r>
              <a:rPr lang="it-IT" b="1" dirty="0" smtClean="0">
                <a:solidFill>
                  <a:srgbClr val="00B050"/>
                </a:solidFill>
              </a:rPr>
              <a:t>Le donne incinte sono obbligate a stare a casa dal lavoro 2 mesi prima e 3 mesi dopo la nascita del bambino.</a:t>
            </a:r>
          </a:p>
        </p:txBody>
      </p:sp>
    </p:spTree>
  </p:cSld>
  <p:clrMapOvr>
    <a:masterClrMapping/>
  </p:clrMapOvr>
  <p:transition advTm="4000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>
            <a:noAutofit/>
          </a:bodyPr>
          <a:lstStyle/>
          <a:p>
            <a:r>
              <a:rPr lang="it-IT" sz="3200" b="1" dirty="0" smtClean="0">
                <a:solidFill>
                  <a:srgbClr val="FF0000"/>
                </a:solidFill>
                <a:latin typeface="Comic Sans MS" pitchFamily="66" charset="0"/>
              </a:rPr>
              <a:t>PAGAMENTO DEI CONTRIBUTI PER LAVORO DIPENDENTE DA UN SOLO DATORE </a:t>
            </a:r>
            <a:r>
              <a:rPr lang="it-IT" sz="3200" b="1" dirty="0" err="1" smtClean="0">
                <a:solidFill>
                  <a:srgbClr val="FF0000"/>
                </a:solidFill>
                <a:latin typeface="Comic Sans MS" pitchFamily="66" charset="0"/>
              </a:rPr>
              <a:t>DI</a:t>
            </a:r>
            <a:r>
              <a:rPr lang="it-IT" sz="3200" b="1" dirty="0" smtClean="0">
                <a:solidFill>
                  <a:srgbClr val="FF0000"/>
                </a:solidFill>
                <a:latin typeface="Comic Sans MS" pitchFamily="66" charset="0"/>
              </a:rPr>
              <a:t> LAVORO, ECCETTO COLF E BADANTI: </a:t>
            </a:r>
            <a:endParaRPr lang="it-IT" sz="32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2564904"/>
            <a:ext cx="8229600" cy="4525963"/>
          </a:xfrm>
        </p:spPr>
        <p:txBody>
          <a:bodyPr>
            <a:normAutofit/>
          </a:bodyPr>
          <a:lstStyle/>
          <a:p>
            <a:r>
              <a:rPr lang="it-IT" sz="2600" b="1" dirty="0" smtClean="0">
                <a:solidFill>
                  <a:srgbClr val="00B050"/>
                </a:solidFill>
                <a:latin typeface="Comic Sans MS" pitchFamily="66" charset="0"/>
              </a:rPr>
              <a:t>I contributi sono assolti in busta paga;</a:t>
            </a:r>
          </a:p>
          <a:p>
            <a:r>
              <a:rPr lang="it-IT" sz="2600" b="1" dirty="0" smtClean="0">
                <a:solidFill>
                  <a:srgbClr val="00B050"/>
                </a:solidFill>
                <a:latin typeface="Comic Sans MS" pitchFamily="66" charset="0"/>
              </a:rPr>
              <a:t>Non è necessario compilare la dichiarazione dei redditi;</a:t>
            </a:r>
          </a:p>
          <a:p>
            <a:r>
              <a:rPr lang="it-IT" sz="2600" b="1" dirty="0" smtClean="0">
                <a:solidFill>
                  <a:srgbClr val="00B050"/>
                </a:solidFill>
                <a:latin typeface="Comic Sans MS" pitchFamily="66" charset="0"/>
              </a:rPr>
              <a:t>Si deve richiedere il CUD al proprio </a:t>
            </a:r>
          </a:p>
          <a:p>
            <a:pPr>
              <a:buNone/>
            </a:pPr>
            <a:r>
              <a:rPr lang="it-IT" sz="2600" b="1" dirty="0" smtClean="0">
                <a:solidFill>
                  <a:srgbClr val="00B050"/>
                </a:solidFill>
                <a:latin typeface="Comic Sans MS" pitchFamily="66" charset="0"/>
              </a:rPr>
              <a:t>    datore di lavoro entro marzo.</a:t>
            </a:r>
            <a:endParaRPr lang="it-IT" sz="2600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pic>
        <p:nvPicPr>
          <p:cNvPr id="5" name="Segnaposto contenuto 3" descr="CUD2012-210x30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6256" y="3789040"/>
            <a:ext cx="2000250" cy="2857500"/>
          </a:xfrm>
          <a:prstGeom prst="rect">
            <a:avLst/>
          </a:prstGeom>
        </p:spPr>
      </p:pic>
    </p:spTree>
  </p:cSld>
  <p:clrMapOvr>
    <a:masterClrMapping/>
  </p:clrMapOvr>
  <p:transition advTm="20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2800" b="1" dirty="0" smtClean="0">
                <a:solidFill>
                  <a:srgbClr val="FF3300"/>
                </a:solidFill>
                <a:latin typeface="Comic Sans MS" pitchFamily="66" charset="0"/>
              </a:rPr>
              <a:t>ATTRAVERSO LA DICHIARAZIONE, SI POSSONO OTTENERE MINORI TASSE SE, AD ESEMPIO:</a:t>
            </a:r>
            <a:endParaRPr lang="it-IT" sz="2800" b="1" dirty="0">
              <a:solidFill>
                <a:srgbClr val="FF3300"/>
              </a:solidFill>
              <a:latin typeface="Comic Sans MS" pitchFamily="66" charset="0"/>
            </a:endParaRP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it-IT" sz="2200" b="1" u="sng" dirty="0" smtClean="0">
                <a:solidFill>
                  <a:srgbClr val="FF0000"/>
                </a:solidFill>
                <a:latin typeface="Comic Sans MS" pitchFamily="66" charset="0"/>
              </a:rPr>
              <a:t>Hai familiari a carico:</a:t>
            </a:r>
          </a:p>
          <a:p>
            <a:pPr>
              <a:buNone/>
            </a:pPr>
            <a:endParaRPr lang="it-IT" sz="2200" b="1" u="sng" dirty="0" smtClean="0">
              <a:solidFill>
                <a:srgbClr val="CC6600"/>
              </a:solidFill>
              <a:latin typeface="Comic Sans MS" pitchFamily="66" charset="0"/>
            </a:endParaRPr>
          </a:p>
          <a:p>
            <a:r>
              <a:rPr lang="it-IT" sz="2200" b="1" dirty="0" smtClean="0">
                <a:solidFill>
                  <a:srgbClr val="00B050"/>
                </a:solidFill>
                <a:latin typeface="Comic Sans MS" pitchFamily="66" charset="0"/>
              </a:rPr>
              <a:t>Se le tue spese mediche superano determinati importi;</a:t>
            </a:r>
          </a:p>
          <a:p>
            <a:r>
              <a:rPr lang="it-IT" sz="2200" b="1" dirty="0" smtClean="0">
                <a:solidFill>
                  <a:srgbClr val="00B050"/>
                </a:solidFill>
                <a:latin typeface="Comic Sans MS" pitchFamily="66" charset="0"/>
              </a:rPr>
              <a:t>Se hai un mutuo per l’acquisto dell’abitazione principale;</a:t>
            </a:r>
          </a:p>
          <a:p>
            <a:r>
              <a:rPr lang="it-IT" sz="2200" b="1" dirty="0" smtClean="0">
                <a:solidFill>
                  <a:srgbClr val="00B050"/>
                </a:solidFill>
                <a:latin typeface="Comic Sans MS" pitchFamily="66" charset="0"/>
              </a:rPr>
              <a:t>Se paghi l’affitto per l’abitazione o determinate condizioni;</a:t>
            </a:r>
          </a:p>
          <a:p>
            <a:r>
              <a:rPr lang="it-IT" sz="2200" b="1" dirty="0" smtClean="0">
                <a:solidFill>
                  <a:srgbClr val="00B050"/>
                </a:solidFill>
                <a:latin typeface="Comic Sans MS" pitchFamily="66" charset="0"/>
              </a:rPr>
              <a:t>Sei un lavoratore dipendente che trasferisce o ha trasferito da non più di 3 anni, la propria residenza in un comune che sia almeno a 100 chilometri dalla residenza precedente e comunque fuori dai confini regionali di provenienza;</a:t>
            </a:r>
          </a:p>
          <a:p>
            <a:r>
              <a:rPr lang="it-IT" sz="2200" b="1" dirty="0" smtClean="0">
                <a:solidFill>
                  <a:srgbClr val="00B050"/>
                </a:solidFill>
                <a:latin typeface="Comic Sans MS" pitchFamily="66" charset="0"/>
              </a:rPr>
              <a:t>Per le tasse universitarie; </a:t>
            </a:r>
          </a:p>
          <a:p>
            <a:r>
              <a:rPr lang="it-IT" sz="2200" b="1" dirty="0" smtClean="0">
                <a:solidFill>
                  <a:srgbClr val="00B050"/>
                </a:solidFill>
                <a:latin typeface="Comic Sans MS" pitchFamily="66" charset="0"/>
              </a:rPr>
              <a:t>Se sostieni delle spese per lo sport dei tuoi figli;</a:t>
            </a:r>
          </a:p>
          <a:p>
            <a:r>
              <a:rPr lang="it-IT" sz="2200" b="1" dirty="0" smtClean="0">
                <a:solidFill>
                  <a:srgbClr val="00B050"/>
                </a:solidFill>
                <a:latin typeface="Comic Sans MS" pitchFamily="66" charset="0"/>
              </a:rPr>
              <a:t>Se hai sostenuto dei costi documentati per la ristrutturazione della tua abitazione.</a:t>
            </a:r>
          </a:p>
          <a:p>
            <a:pPr>
              <a:buNone/>
            </a:pPr>
            <a:endParaRPr lang="it-IT" sz="1400" dirty="0" smtClean="0"/>
          </a:p>
        </p:txBody>
      </p:sp>
    </p:spTree>
  </p:cSld>
  <p:clrMapOvr>
    <a:masterClrMapping/>
  </p:clrMapOvr>
  <p:transition advTm="79000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2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>
            <a:noAutofit/>
          </a:bodyPr>
          <a:lstStyle/>
          <a:p>
            <a:r>
              <a:rPr lang="it-IT" sz="2600" b="1" dirty="0" smtClean="0">
                <a:solidFill>
                  <a:srgbClr val="FF0000"/>
                </a:solidFill>
                <a:latin typeface="Comic Sans MS" pitchFamily="66" charset="0"/>
              </a:rPr>
              <a:t>SE HAI LAVORATO PER PIÙ </a:t>
            </a:r>
            <a:r>
              <a:rPr lang="it-IT" sz="2600" b="1" dirty="0" err="1" smtClean="0">
                <a:solidFill>
                  <a:srgbClr val="FF0000"/>
                </a:solidFill>
                <a:latin typeface="Comic Sans MS" pitchFamily="66" charset="0"/>
              </a:rPr>
              <a:t>DI</a:t>
            </a:r>
            <a:r>
              <a:rPr lang="it-IT" sz="2600" b="1" dirty="0" smtClean="0">
                <a:solidFill>
                  <a:srgbClr val="FF0000"/>
                </a:solidFill>
                <a:latin typeface="Comic Sans MS" pitchFamily="66" charset="0"/>
              </a:rPr>
              <a:t> UN DATORE </a:t>
            </a:r>
            <a:r>
              <a:rPr lang="it-IT" sz="2600" b="1" dirty="0" err="1" smtClean="0">
                <a:solidFill>
                  <a:srgbClr val="FF0000"/>
                </a:solidFill>
                <a:latin typeface="Comic Sans MS" pitchFamily="66" charset="0"/>
              </a:rPr>
              <a:t>DI</a:t>
            </a:r>
            <a:r>
              <a:rPr lang="it-IT" sz="2600" b="1" dirty="0" smtClean="0">
                <a:solidFill>
                  <a:srgbClr val="FF0000"/>
                </a:solidFill>
                <a:latin typeface="Comic Sans MS" pitchFamily="66" charset="0"/>
              </a:rPr>
              <a:t> LAVORO, SE HAI LA PARTITA IVA O SE HAI SVOLTO IL RUOLO </a:t>
            </a:r>
            <a:r>
              <a:rPr lang="it-IT" sz="2600" b="1" dirty="0" err="1" smtClean="0">
                <a:solidFill>
                  <a:srgbClr val="FF0000"/>
                </a:solidFill>
                <a:latin typeface="Comic Sans MS" pitchFamily="66" charset="0"/>
              </a:rPr>
              <a:t>DI</a:t>
            </a:r>
            <a:r>
              <a:rPr lang="it-IT" sz="2600" b="1" dirty="0" smtClean="0">
                <a:solidFill>
                  <a:srgbClr val="FF0000"/>
                </a:solidFill>
                <a:latin typeface="Comic Sans MS" pitchFamily="66" charset="0"/>
              </a:rPr>
              <a:t> DOMESTICO O BADANTE:</a:t>
            </a:r>
            <a:endParaRPr lang="it-IT" sz="26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536" y="1916832"/>
            <a:ext cx="8229600" cy="4525963"/>
          </a:xfrm>
        </p:spPr>
        <p:txBody>
          <a:bodyPr>
            <a:normAutofit/>
          </a:bodyPr>
          <a:lstStyle/>
          <a:p>
            <a:endParaRPr lang="it-IT" sz="2400" b="1" dirty="0" smtClean="0">
              <a:solidFill>
                <a:srgbClr val="00CC99"/>
              </a:solidFill>
              <a:latin typeface="Comic Sans MS" pitchFamily="66" charset="0"/>
            </a:endParaRPr>
          </a:p>
          <a:p>
            <a:r>
              <a:rPr lang="it-IT" sz="2400" b="1" dirty="0" smtClean="0">
                <a:solidFill>
                  <a:srgbClr val="00B050"/>
                </a:solidFill>
                <a:latin typeface="Comic Sans MS" pitchFamily="66" charset="0"/>
              </a:rPr>
              <a:t>Devi compilare il modello 730 per la </a:t>
            </a:r>
          </a:p>
          <a:p>
            <a:pPr>
              <a:buNone/>
            </a:pPr>
            <a:r>
              <a:rPr lang="it-IT" sz="2400" b="1" dirty="0" smtClean="0">
                <a:solidFill>
                  <a:srgbClr val="00B050"/>
                </a:solidFill>
                <a:latin typeface="Comic Sans MS" pitchFamily="66" charset="0"/>
              </a:rPr>
              <a:t>   dichiarazione dei redditi.</a:t>
            </a:r>
          </a:p>
          <a:p>
            <a:pPr>
              <a:buNone/>
            </a:pPr>
            <a:endParaRPr lang="it-IT" sz="2400" b="1" dirty="0" smtClean="0">
              <a:solidFill>
                <a:srgbClr val="00B050"/>
              </a:solidFill>
              <a:latin typeface="Comic Sans MS" pitchFamily="66" charset="0"/>
            </a:endParaRPr>
          </a:p>
          <a:p>
            <a:r>
              <a:rPr lang="it-IT" sz="2400" b="1" dirty="0" smtClean="0">
                <a:solidFill>
                  <a:srgbClr val="00B050"/>
                </a:solidFill>
                <a:latin typeface="Comic Sans MS" pitchFamily="66" charset="0"/>
              </a:rPr>
              <a:t>In determinate circostanze, puoi </a:t>
            </a:r>
          </a:p>
          <a:p>
            <a:pPr>
              <a:buNone/>
            </a:pPr>
            <a:r>
              <a:rPr lang="it-IT" sz="2400" b="1" dirty="0" smtClean="0">
                <a:solidFill>
                  <a:srgbClr val="00B050"/>
                </a:solidFill>
                <a:latin typeface="Comic Sans MS" pitchFamily="66" charset="0"/>
              </a:rPr>
              <a:t>   compilare il modello </a:t>
            </a:r>
            <a:r>
              <a:rPr lang="it-IT" sz="2400" b="1" dirty="0" err="1" smtClean="0">
                <a:solidFill>
                  <a:srgbClr val="00B050"/>
                </a:solidFill>
                <a:latin typeface="Comic Sans MS" pitchFamily="66" charset="0"/>
              </a:rPr>
              <a:t>Uni.co.</a:t>
            </a:r>
            <a:r>
              <a:rPr lang="it-IT" sz="2400" b="1" dirty="0" smtClean="0">
                <a:solidFill>
                  <a:srgbClr val="00B050"/>
                </a:solidFill>
                <a:latin typeface="Comic Sans MS" pitchFamily="66" charset="0"/>
              </a:rPr>
              <a:t> </a:t>
            </a:r>
            <a:endParaRPr lang="it-IT" sz="2400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pic>
        <p:nvPicPr>
          <p:cNvPr id="1027" name="Picture 3" descr="C:\Users\Simona\Desktop\modello-730-20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1844823"/>
            <a:ext cx="1927101" cy="2736484"/>
          </a:xfrm>
          <a:prstGeom prst="rect">
            <a:avLst/>
          </a:prstGeom>
          <a:noFill/>
        </p:spPr>
      </p:pic>
      <p:pic>
        <p:nvPicPr>
          <p:cNvPr id="1028" name="Picture 4" descr="C:\Users\Simona\Desktop\Modello-Unico-201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4625752"/>
            <a:ext cx="2839620" cy="2177042"/>
          </a:xfrm>
          <a:prstGeom prst="rect">
            <a:avLst/>
          </a:prstGeom>
          <a:noFill/>
        </p:spPr>
      </p:pic>
    </p:spTree>
  </p:cSld>
  <p:clrMapOvr>
    <a:masterClrMapping/>
  </p:clrMapOvr>
  <p:transition advTm="27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4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4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4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Autofit/>
          </a:bodyPr>
          <a:lstStyle/>
          <a:p>
            <a:r>
              <a:rPr lang="it-IT" sz="3600" b="1" dirty="0" smtClean="0">
                <a:solidFill>
                  <a:srgbClr val="FF0000"/>
                </a:solidFill>
                <a:latin typeface="Comic Sans MS" pitchFamily="66" charset="0"/>
              </a:rPr>
              <a:t>COSTI FISSI – A PRESCINDERE DAL REDDITO – PER IL LAVORO AUTONOMO:</a:t>
            </a:r>
            <a:endParaRPr lang="it-IT" sz="36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2332037"/>
            <a:ext cx="82296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it-IT" sz="2600" b="1" dirty="0" smtClean="0">
                <a:solidFill>
                  <a:srgbClr val="00B050"/>
                </a:solidFill>
                <a:latin typeface="Comic Sans MS" pitchFamily="66" charset="0"/>
              </a:rPr>
              <a:t>Costi previdenziali e di assistenza;</a:t>
            </a:r>
          </a:p>
          <a:p>
            <a:pPr marL="514350" indent="-514350">
              <a:buFont typeface="+mj-lt"/>
              <a:buAutoNum type="arabicPeriod"/>
            </a:pPr>
            <a:endParaRPr lang="it-IT" sz="2600" b="1" dirty="0" smtClean="0">
              <a:solidFill>
                <a:srgbClr val="00B050"/>
              </a:solidFill>
              <a:latin typeface="Comic Sans MS" pitchFamily="66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it-IT" sz="2600" b="1" dirty="0" smtClean="0">
                <a:solidFill>
                  <a:srgbClr val="00B050"/>
                </a:solidFill>
                <a:latin typeface="Comic Sans MS" pitchFamily="66" charset="0"/>
              </a:rPr>
              <a:t>Costi amministrativi;</a:t>
            </a:r>
          </a:p>
          <a:p>
            <a:pPr marL="514350" indent="-514350">
              <a:buFont typeface="+mj-lt"/>
              <a:buAutoNum type="arabicPeriod"/>
            </a:pPr>
            <a:endParaRPr lang="it-IT" sz="2600" b="1" dirty="0" smtClean="0">
              <a:solidFill>
                <a:srgbClr val="00B050"/>
              </a:solidFill>
              <a:latin typeface="Comic Sans MS" pitchFamily="66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it-IT" sz="2600" b="1" dirty="0" smtClean="0">
                <a:solidFill>
                  <a:srgbClr val="00B050"/>
                </a:solidFill>
                <a:latin typeface="Comic Sans MS" pitchFamily="66" charset="0"/>
              </a:rPr>
              <a:t>Costi relativi al rispetto delle norme di sicurezza sul posto di lavoro.</a:t>
            </a:r>
            <a:endParaRPr lang="it-IT" sz="2600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advTm="31000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FF0000"/>
                </a:solidFill>
                <a:latin typeface="Comic Sans MS" pitchFamily="66" charset="0"/>
              </a:rPr>
              <a:t>OPPURE QUALORA LA PERSONA FISICA: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/>
          </a:bodyPr>
          <a:lstStyle/>
          <a:p>
            <a:r>
              <a:rPr lang="it-IT" sz="2400" dirty="0" smtClean="0">
                <a:solidFill>
                  <a:srgbClr val="00B050"/>
                </a:solidFill>
                <a:latin typeface="Comic Sans MS" pitchFamily="66" charset="0"/>
              </a:rPr>
              <a:t>Debba presentare dichiarazioni fra le quali IVA e IRAP;</a:t>
            </a:r>
          </a:p>
          <a:p>
            <a:r>
              <a:rPr lang="it-IT" sz="2400" dirty="0" smtClean="0">
                <a:solidFill>
                  <a:srgbClr val="00B050"/>
                </a:solidFill>
                <a:latin typeface="Comic Sans MS" pitchFamily="66" charset="0"/>
              </a:rPr>
              <a:t>Non sia stata residente in Italia nei due anni precedenti l’anno in cui viene presentata la dichiarazione;</a:t>
            </a:r>
          </a:p>
          <a:p>
            <a:r>
              <a:rPr lang="it-IT" sz="2400" dirty="0" smtClean="0">
                <a:solidFill>
                  <a:srgbClr val="00B050"/>
                </a:solidFill>
                <a:latin typeface="Comic Sans MS" pitchFamily="66" charset="0"/>
              </a:rPr>
              <a:t>Percepisca redditi di lavoro dipendente solo da datori di lavoro non obbligati ad effettuare ritenute d’acconto (come le colf);</a:t>
            </a:r>
          </a:p>
          <a:p>
            <a:r>
              <a:rPr lang="it-IT" sz="2400" dirty="0" smtClean="0">
                <a:solidFill>
                  <a:srgbClr val="00B050"/>
                </a:solidFill>
                <a:latin typeface="Comic Sans MS" pitchFamily="66" charset="0"/>
              </a:rPr>
              <a:t>Abbia realizzato plusvalenza da cessione di partecipazione qualificate.</a:t>
            </a:r>
            <a:endParaRPr lang="it-IT" sz="2400" dirty="0">
              <a:solidFill>
                <a:srgbClr val="00B05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advTm="50000"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4500" b="1" dirty="0" smtClean="0">
                <a:solidFill>
                  <a:srgbClr val="FF0000"/>
                </a:solidFill>
                <a:latin typeface="Comic Sans MS" pitchFamily="66" charset="0"/>
              </a:rPr>
              <a:t>Sanità</a:t>
            </a:r>
            <a:r>
              <a:rPr lang="it-IT" sz="4600" b="1" dirty="0" smtClean="0">
                <a:solidFill>
                  <a:srgbClr val="FF0000"/>
                </a:solidFill>
                <a:latin typeface="Comic Sans MS" pitchFamily="66" charset="0"/>
              </a:rPr>
              <a:t> e assistenza in Italia</a:t>
            </a:r>
            <a:endParaRPr lang="it-IT" sz="46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b="1" dirty="0" smtClean="0">
                <a:solidFill>
                  <a:srgbClr val="FF0000"/>
                </a:solidFill>
                <a:latin typeface="Comic Sans MS" pitchFamily="66" charset="0"/>
              </a:rPr>
              <a:t>Art. 32 della Costituzione Italiana:</a:t>
            </a:r>
          </a:p>
          <a:p>
            <a:pPr>
              <a:buNone/>
            </a:pPr>
            <a:r>
              <a:rPr lang="it-IT" b="1" dirty="0" smtClean="0">
                <a:latin typeface="Comic Sans MS" pitchFamily="66" charset="0"/>
              </a:rPr>
              <a:t>   </a:t>
            </a:r>
          </a:p>
          <a:p>
            <a:pPr>
              <a:buNone/>
            </a:pPr>
            <a:r>
              <a:rPr lang="it-IT" b="1" dirty="0" smtClean="0">
                <a:latin typeface="Comic Sans MS" pitchFamily="66" charset="0"/>
              </a:rPr>
              <a:t>  </a:t>
            </a:r>
            <a:r>
              <a:rPr lang="it-IT" b="1" dirty="0" smtClean="0">
                <a:solidFill>
                  <a:srgbClr val="00B050"/>
                </a:solidFill>
                <a:latin typeface="Comic Sans MS" pitchFamily="66" charset="0"/>
              </a:rPr>
              <a:t>La Repubblica tutela la salute come fondamentale diritto dell’individuo e interesse della collettività, garantisce cure gratuite agli indigenti.</a:t>
            </a:r>
            <a:endParaRPr lang="it-IT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advTm="37000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264</TotalTime>
  <Words>785</Words>
  <Application>Microsoft Office PowerPoint</Application>
  <PresentationFormat>Presentazione su schermo (4:3)</PresentationFormat>
  <Paragraphs>112</Paragraphs>
  <Slides>15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17" baseType="lpstr">
      <vt:lpstr>Tema di Office</vt:lpstr>
      <vt:lpstr>Documento</vt:lpstr>
      <vt:lpstr>Presentazione standard di PowerPoint</vt:lpstr>
      <vt:lpstr>PROGETTO DI FORMAZIONE CIVICA ED ORIENTAMENTO DEI CITTADINI NEO-IMMIGRATI DA PAESI TERZI</vt:lpstr>
      <vt:lpstr>UN LAVORATORE CON CONTRATTO, IN ITALIA, HA DIRITTO:</vt:lpstr>
      <vt:lpstr>PAGAMENTO DEI CONTRIBUTI PER LAVORO DIPENDENTE DA UN SOLO DATORE DI LAVORO, ECCETTO COLF E BADANTI: </vt:lpstr>
      <vt:lpstr>ATTRAVERSO LA DICHIARAZIONE, SI POSSONO OTTENERE MINORI TASSE SE, AD ESEMPIO:</vt:lpstr>
      <vt:lpstr>SE HAI LAVORATO PER PIÙ DI UN DATORE DI LAVORO, SE HAI LA PARTITA IVA O SE HAI SVOLTO IL RUOLO DI DOMESTICO O BADANTE:</vt:lpstr>
      <vt:lpstr>COSTI FISSI – A PRESCINDERE DAL REDDITO – PER IL LAVORO AUTONOMO:</vt:lpstr>
      <vt:lpstr>OPPURE QUALORA LA PERSONA FISICA:</vt:lpstr>
      <vt:lpstr>Sanità e assistenza in Italia</vt:lpstr>
      <vt:lpstr>IL SERVIZIO SANITARIO NAZIONALE</vt:lpstr>
      <vt:lpstr>IL CONSULTORIO FAMILIARE SI OCCUPA DI:</vt:lpstr>
      <vt:lpstr>MALATTIE PER LE QUALI E’ SOLITAMENTE PREVISTA VACCINAZIONE IN CONSULTORIO: </vt:lpstr>
      <vt:lpstr>DISABILI </vt:lpstr>
      <vt:lpstr>È POSSIBILE RICHIEDERE ASSISTENZA SOCIALE AL PROPRIO COMUNE DI RESIDENZA PER:</vt:lpstr>
      <vt:lpstr>FIGURE DI RIFERIMENTO PER L’ASSISTENZA SOCIALE: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PROGETTO DI FORMAZIONE CIVICA ED ORIENTAMENTO DEI CITTADINI NEO-IMMIGRATI DA PAESI TERZI</dc:title>
  <dc:creator>Simona</dc:creator>
  <cp:lastModifiedBy>Flep</cp:lastModifiedBy>
  <cp:revision>38</cp:revision>
  <dcterms:created xsi:type="dcterms:W3CDTF">2012-10-08T07:46:20Z</dcterms:created>
  <dcterms:modified xsi:type="dcterms:W3CDTF">2013-06-20T17:09:15Z</dcterms:modified>
</cp:coreProperties>
</file>