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3" r:id="rId9"/>
    <p:sldId id="261" r:id="rId10"/>
    <p:sldId id="265" r:id="rId11"/>
    <p:sldId id="267" r:id="rId12"/>
    <p:sldId id="269" r:id="rId13"/>
    <p:sldId id="268" r:id="rId14"/>
    <p:sldId id="271" r:id="rId15"/>
    <p:sldId id="270" r:id="rId16"/>
    <p:sldId id="273" r:id="rId17"/>
    <p:sldId id="274" r:id="rId18"/>
    <p:sldId id="272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Sostegno allo studio </c:v>
                </c:pt>
              </c:strCache>
            </c:strRef>
          </c:tx>
          <c:marker>
            <c:symbol val="none"/>
          </c:marker>
          <c:cat>
            <c:strRef>
              <c:f>Foglio1!$B$1:$D$1</c:f>
              <c:strCache>
                <c:ptCount val="3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</c:strCache>
            </c:strRef>
          </c:cat>
          <c:val>
            <c:numRef>
              <c:f>Foglio1!$B$2:$D$2</c:f>
              <c:numCache>
                <c:formatCode>General</c:formatCode>
                <c:ptCount val="3"/>
                <c:pt idx="0">
                  <c:v>24</c:v>
                </c:pt>
                <c:pt idx="1">
                  <c:v>41</c:v>
                </c:pt>
                <c:pt idx="2">
                  <c:v>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Corsi italiano L2</c:v>
                </c:pt>
              </c:strCache>
            </c:strRef>
          </c:tx>
          <c:marker>
            <c:symbol val="none"/>
          </c:marker>
          <c:cat>
            <c:strRef>
              <c:f>Foglio1!$B$1:$D$1</c:f>
              <c:strCache>
                <c:ptCount val="3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</c:strCache>
            </c:strRef>
          </c:cat>
          <c:val>
            <c:numRef>
              <c:f>Foglio1!$B$3:$D$3</c:f>
              <c:numCache>
                <c:formatCode>General</c:formatCode>
                <c:ptCount val="3"/>
                <c:pt idx="0">
                  <c:v>13</c:v>
                </c:pt>
                <c:pt idx="1">
                  <c:v>45</c:v>
                </c:pt>
                <c:pt idx="2">
                  <c:v>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Mediazione Linguistico-culturale</c:v>
                </c:pt>
              </c:strCache>
            </c:strRef>
          </c:tx>
          <c:marker>
            <c:symbol val="none"/>
          </c:marker>
          <c:cat>
            <c:strRef>
              <c:f>Foglio1!$B$1:$D$1</c:f>
              <c:strCache>
                <c:ptCount val="3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</c:strCache>
            </c:strRef>
          </c:cat>
          <c:val>
            <c:numRef>
              <c:f>Foglio1!$B$4:$D$4</c:f>
              <c:numCache>
                <c:formatCode>General</c:formatCode>
                <c:ptCount val="3"/>
                <c:pt idx="0">
                  <c:v>19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132904"/>
        <c:axId val="318130944"/>
      </c:lineChart>
      <c:catAx>
        <c:axId val="318132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8130944"/>
        <c:crosses val="autoZero"/>
        <c:auto val="1"/>
        <c:lblAlgn val="ctr"/>
        <c:lblOffset val="100"/>
        <c:noMultiLvlLbl val="0"/>
      </c:catAx>
      <c:valAx>
        <c:axId val="318130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181329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AE57F-AF7B-4515-ACBF-E57734096D5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DBD11CB-3246-4361-B0F5-8B7B02CEDB80}">
      <dgm:prSet phldrT="[Testo]"/>
      <dgm:spPr/>
      <dgm:t>
        <a:bodyPr/>
        <a:lstStyle/>
        <a:p>
          <a:r>
            <a:rPr lang="it-IT" dirty="0" smtClean="0"/>
            <a:t>Rimini</a:t>
          </a:r>
        </a:p>
        <a:p>
          <a:r>
            <a:rPr lang="it-IT" dirty="0" smtClean="0"/>
            <a:t>Centro </a:t>
          </a:r>
          <a:endParaRPr lang="it-IT" dirty="0"/>
        </a:p>
      </dgm:t>
    </dgm:pt>
    <dgm:pt modelId="{DDB56643-45E8-494F-A22F-7E2451D31B13}" type="parTrans" cxnId="{40C2BCFB-1134-4D6C-9954-6B6669F7A2CF}">
      <dgm:prSet/>
      <dgm:spPr/>
      <dgm:t>
        <a:bodyPr/>
        <a:lstStyle/>
        <a:p>
          <a:endParaRPr lang="it-IT"/>
        </a:p>
      </dgm:t>
    </dgm:pt>
    <dgm:pt modelId="{1E03262A-6F8D-47BC-8495-3CD3E09C12D0}" type="sibTrans" cxnId="{40C2BCFB-1134-4D6C-9954-6B6669F7A2CF}">
      <dgm:prSet/>
      <dgm:spPr/>
      <dgm:t>
        <a:bodyPr/>
        <a:lstStyle/>
        <a:p>
          <a:endParaRPr lang="it-IT"/>
        </a:p>
      </dgm:t>
    </dgm:pt>
    <dgm:pt modelId="{CCE8F1D9-9C9E-4868-BE35-9C6F1043FD3A}">
      <dgm:prSet phldrT="[Testo]"/>
      <dgm:spPr/>
      <dgm:t>
        <a:bodyPr/>
        <a:lstStyle/>
        <a:p>
          <a:r>
            <a:rPr lang="it-IT" dirty="0" smtClean="0"/>
            <a:t>Riccione</a:t>
          </a:r>
          <a:endParaRPr lang="it-IT" dirty="0"/>
        </a:p>
      </dgm:t>
    </dgm:pt>
    <dgm:pt modelId="{59A23A41-C3A4-4DF8-8C53-D360F257806E}" type="parTrans" cxnId="{D9E6B712-312A-4B28-A76E-EADB33EDFE7B}">
      <dgm:prSet/>
      <dgm:spPr/>
      <dgm:t>
        <a:bodyPr/>
        <a:lstStyle/>
        <a:p>
          <a:endParaRPr lang="it-IT"/>
        </a:p>
      </dgm:t>
    </dgm:pt>
    <dgm:pt modelId="{7AAC1D4F-418F-4DAB-9BE0-C8905A02D399}" type="sibTrans" cxnId="{D9E6B712-312A-4B28-A76E-EADB33EDFE7B}">
      <dgm:prSet/>
      <dgm:spPr/>
      <dgm:t>
        <a:bodyPr/>
        <a:lstStyle/>
        <a:p>
          <a:endParaRPr lang="it-IT"/>
        </a:p>
      </dgm:t>
    </dgm:pt>
    <dgm:pt modelId="{35BCCC1B-62FD-404F-A3B7-6D9FB28C0B5B}">
      <dgm:prSet phldrT="[Testo]"/>
      <dgm:spPr/>
      <dgm:t>
        <a:bodyPr/>
        <a:lstStyle/>
        <a:p>
          <a:r>
            <a:rPr lang="it-IT" dirty="0" err="1" smtClean="0"/>
            <a:t>Morciano</a:t>
          </a:r>
          <a:r>
            <a:rPr lang="it-IT" dirty="0" smtClean="0"/>
            <a:t> Di Romagna</a:t>
          </a:r>
          <a:endParaRPr lang="it-IT" dirty="0"/>
        </a:p>
      </dgm:t>
    </dgm:pt>
    <dgm:pt modelId="{4592F255-D474-4C3A-9530-353C6A711B94}" type="parTrans" cxnId="{DA93694B-682F-43B0-81CA-E2EFA3DCBB02}">
      <dgm:prSet/>
      <dgm:spPr/>
      <dgm:t>
        <a:bodyPr/>
        <a:lstStyle/>
        <a:p>
          <a:endParaRPr lang="it-IT"/>
        </a:p>
      </dgm:t>
    </dgm:pt>
    <dgm:pt modelId="{759BE4B4-0240-4FB8-97FE-F4CED0AD043C}" type="sibTrans" cxnId="{DA93694B-682F-43B0-81CA-E2EFA3DCBB02}">
      <dgm:prSet/>
      <dgm:spPr/>
      <dgm:t>
        <a:bodyPr/>
        <a:lstStyle/>
        <a:p>
          <a:endParaRPr lang="it-IT"/>
        </a:p>
      </dgm:t>
    </dgm:pt>
    <dgm:pt modelId="{E67C4129-3431-4D71-8D08-85966B174029}">
      <dgm:prSet phldrT="[Testo]"/>
      <dgm:spPr/>
      <dgm:t>
        <a:bodyPr/>
        <a:lstStyle/>
        <a:p>
          <a:r>
            <a:rPr lang="it-IT" dirty="0" err="1" smtClean="0"/>
            <a:t>Viserba</a:t>
          </a:r>
          <a:endParaRPr lang="it-IT" dirty="0"/>
        </a:p>
      </dgm:t>
    </dgm:pt>
    <dgm:pt modelId="{F7A59B16-5511-4DAC-A4F3-CED9FBDDB72A}" type="parTrans" cxnId="{E731C5E9-7FE7-40DC-964F-B4A0FC5EF777}">
      <dgm:prSet/>
      <dgm:spPr/>
      <dgm:t>
        <a:bodyPr/>
        <a:lstStyle/>
        <a:p>
          <a:endParaRPr lang="it-IT"/>
        </a:p>
      </dgm:t>
    </dgm:pt>
    <dgm:pt modelId="{BE3F5B47-02E3-4D29-90E0-A429A6EBA277}" type="sibTrans" cxnId="{E731C5E9-7FE7-40DC-964F-B4A0FC5EF777}">
      <dgm:prSet/>
      <dgm:spPr/>
      <dgm:t>
        <a:bodyPr/>
        <a:lstStyle/>
        <a:p>
          <a:endParaRPr lang="it-IT"/>
        </a:p>
      </dgm:t>
    </dgm:pt>
    <dgm:pt modelId="{9CB23F95-68F2-4751-8192-085AACD5A0A5}">
      <dgm:prSet phldrT="[Testo]"/>
      <dgm:spPr/>
      <dgm:t>
        <a:bodyPr/>
        <a:lstStyle/>
        <a:p>
          <a:r>
            <a:rPr lang="it-IT" dirty="0" err="1" smtClean="0"/>
            <a:t>Santarcangelo</a:t>
          </a:r>
          <a:r>
            <a:rPr lang="it-IT" dirty="0" smtClean="0"/>
            <a:t>  Di Romagna</a:t>
          </a:r>
          <a:endParaRPr lang="it-IT" dirty="0"/>
        </a:p>
      </dgm:t>
    </dgm:pt>
    <dgm:pt modelId="{0E32F848-DEE0-476D-A5D0-C494A939434B}" type="parTrans" cxnId="{DB4EE725-7946-473E-8F98-A3754EAFC3B1}">
      <dgm:prSet/>
      <dgm:spPr/>
      <dgm:t>
        <a:bodyPr/>
        <a:lstStyle/>
        <a:p>
          <a:endParaRPr lang="it-IT"/>
        </a:p>
      </dgm:t>
    </dgm:pt>
    <dgm:pt modelId="{5D9F0446-BDA7-4CBE-A6AC-2E73CFA23A33}" type="sibTrans" cxnId="{DB4EE725-7946-473E-8F98-A3754EAFC3B1}">
      <dgm:prSet/>
      <dgm:spPr/>
      <dgm:t>
        <a:bodyPr/>
        <a:lstStyle/>
        <a:p>
          <a:endParaRPr lang="it-IT"/>
        </a:p>
      </dgm:t>
    </dgm:pt>
    <dgm:pt modelId="{EC76FE71-DD89-45F7-83B4-C6BDB7656386}" type="pres">
      <dgm:prSet presAssocID="{2CCAE57F-AF7B-4515-ACBF-E57734096D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B4C54E7-DC74-463D-A67E-38DC03E27E77}" type="pres">
      <dgm:prSet presAssocID="{4DBD11CB-3246-4361-B0F5-8B7B02CEDB8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96671C-C2F9-4DBF-88B1-03D95982CF9C}" type="pres">
      <dgm:prSet presAssocID="{1E03262A-6F8D-47BC-8495-3CD3E09C12D0}" presName="sibTrans" presStyleLbl="sibTrans2D1" presStyleIdx="0" presStyleCnt="5"/>
      <dgm:spPr/>
      <dgm:t>
        <a:bodyPr/>
        <a:lstStyle/>
        <a:p>
          <a:endParaRPr lang="it-IT"/>
        </a:p>
      </dgm:t>
    </dgm:pt>
    <dgm:pt modelId="{75CBDCDA-9685-42C6-B95B-A38384540331}" type="pres">
      <dgm:prSet presAssocID="{1E03262A-6F8D-47BC-8495-3CD3E09C12D0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3CF47309-7940-4F1F-A7CC-FBD8A20F7F1A}" type="pres">
      <dgm:prSet presAssocID="{CCE8F1D9-9C9E-4868-BE35-9C6F1043FD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711D83-4DAC-4584-886B-8A8F77D4489A}" type="pres">
      <dgm:prSet presAssocID="{7AAC1D4F-418F-4DAB-9BE0-C8905A02D399}" presName="sibTrans" presStyleLbl="sibTrans2D1" presStyleIdx="1" presStyleCnt="5"/>
      <dgm:spPr/>
      <dgm:t>
        <a:bodyPr/>
        <a:lstStyle/>
        <a:p>
          <a:endParaRPr lang="it-IT"/>
        </a:p>
      </dgm:t>
    </dgm:pt>
    <dgm:pt modelId="{B0E6BA35-2956-4FF2-81D9-356469D0C7FE}" type="pres">
      <dgm:prSet presAssocID="{7AAC1D4F-418F-4DAB-9BE0-C8905A02D399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2D975EC7-C1AA-43D6-AD91-7DDAB7F7A7B5}" type="pres">
      <dgm:prSet presAssocID="{35BCCC1B-62FD-404F-A3B7-6D9FB28C0B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03E17A-07CB-45EC-8EB7-5983C53457CA}" type="pres">
      <dgm:prSet presAssocID="{759BE4B4-0240-4FB8-97FE-F4CED0AD043C}" presName="sibTrans" presStyleLbl="sibTrans2D1" presStyleIdx="2" presStyleCnt="5"/>
      <dgm:spPr/>
      <dgm:t>
        <a:bodyPr/>
        <a:lstStyle/>
        <a:p>
          <a:endParaRPr lang="it-IT"/>
        </a:p>
      </dgm:t>
    </dgm:pt>
    <dgm:pt modelId="{2566D821-3AF7-4941-9BCD-DF685E4B017A}" type="pres">
      <dgm:prSet presAssocID="{759BE4B4-0240-4FB8-97FE-F4CED0AD043C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F0188DE3-3A5D-448A-8B61-9534A7680329}" type="pres">
      <dgm:prSet presAssocID="{E67C4129-3431-4D71-8D08-85966B1740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BE43AF-97D6-4466-BC2E-8AF73CE2596A}" type="pres">
      <dgm:prSet presAssocID="{BE3F5B47-02E3-4D29-90E0-A429A6EBA277}" presName="sibTrans" presStyleLbl="sibTrans2D1" presStyleIdx="3" presStyleCnt="5"/>
      <dgm:spPr/>
      <dgm:t>
        <a:bodyPr/>
        <a:lstStyle/>
        <a:p>
          <a:endParaRPr lang="it-IT"/>
        </a:p>
      </dgm:t>
    </dgm:pt>
    <dgm:pt modelId="{0C18E4AE-79E9-443F-9784-D8B56DAC0D7F}" type="pres">
      <dgm:prSet presAssocID="{BE3F5B47-02E3-4D29-90E0-A429A6EBA277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C070AA93-2FB2-431B-BC0E-2E5DBB97EA0B}" type="pres">
      <dgm:prSet presAssocID="{9CB23F95-68F2-4751-8192-085AACD5A0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7714E8-2D74-46C6-9A6F-0EA7DE252118}" type="pres">
      <dgm:prSet presAssocID="{5D9F0446-BDA7-4CBE-A6AC-2E73CFA23A33}" presName="sibTrans" presStyleLbl="sibTrans2D1" presStyleIdx="4" presStyleCnt="5"/>
      <dgm:spPr/>
      <dgm:t>
        <a:bodyPr/>
        <a:lstStyle/>
        <a:p>
          <a:endParaRPr lang="it-IT"/>
        </a:p>
      </dgm:t>
    </dgm:pt>
    <dgm:pt modelId="{40E476B7-40FB-43B4-866F-CE049A93B1CF}" type="pres">
      <dgm:prSet presAssocID="{5D9F0446-BDA7-4CBE-A6AC-2E73CFA23A33}" presName="connectorText" presStyleLbl="sibTrans2D1" presStyleIdx="4" presStyleCnt="5"/>
      <dgm:spPr/>
      <dgm:t>
        <a:bodyPr/>
        <a:lstStyle/>
        <a:p>
          <a:endParaRPr lang="it-IT"/>
        </a:p>
      </dgm:t>
    </dgm:pt>
  </dgm:ptLst>
  <dgm:cxnLst>
    <dgm:cxn modelId="{C8A45FBC-5AF5-41C8-88D3-3E79D6C83268}" type="presOf" srcId="{BE3F5B47-02E3-4D29-90E0-A429A6EBA277}" destId="{0C18E4AE-79E9-443F-9784-D8B56DAC0D7F}" srcOrd="1" destOrd="0" presId="urn:microsoft.com/office/officeart/2005/8/layout/cycle2"/>
    <dgm:cxn modelId="{A0605CB8-4B55-459E-9DC0-11328C6835D4}" type="presOf" srcId="{CCE8F1D9-9C9E-4868-BE35-9C6F1043FD3A}" destId="{3CF47309-7940-4F1F-A7CC-FBD8A20F7F1A}" srcOrd="0" destOrd="0" presId="urn:microsoft.com/office/officeart/2005/8/layout/cycle2"/>
    <dgm:cxn modelId="{360320BE-D924-497C-AAE8-2F48BC165274}" type="presOf" srcId="{E67C4129-3431-4D71-8D08-85966B174029}" destId="{F0188DE3-3A5D-448A-8B61-9534A7680329}" srcOrd="0" destOrd="0" presId="urn:microsoft.com/office/officeart/2005/8/layout/cycle2"/>
    <dgm:cxn modelId="{45A20E70-18B4-4C1B-8C23-83E6F2781F3A}" type="presOf" srcId="{BE3F5B47-02E3-4D29-90E0-A429A6EBA277}" destId="{7ABE43AF-97D6-4466-BC2E-8AF73CE2596A}" srcOrd="0" destOrd="0" presId="urn:microsoft.com/office/officeart/2005/8/layout/cycle2"/>
    <dgm:cxn modelId="{40C2BCFB-1134-4D6C-9954-6B6669F7A2CF}" srcId="{2CCAE57F-AF7B-4515-ACBF-E57734096D50}" destId="{4DBD11CB-3246-4361-B0F5-8B7B02CEDB80}" srcOrd="0" destOrd="0" parTransId="{DDB56643-45E8-494F-A22F-7E2451D31B13}" sibTransId="{1E03262A-6F8D-47BC-8495-3CD3E09C12D0}"/>
    <dgm:cxn modelId="{989EAE2A-0444-41A2-A5C8-BBF3904920B7}" type="presOf" srcId="{759BE4B4-0240-4FB8-97FE-F4CED0AD043C}" destId="{2566D821-3AF7-4941-9BCD-DF685E4B017A}" srcOrd="1" destOrd="0" presId="urn:microsoft.com/office/officeart/2005/8/layout/cycle2"/>
    <dgm:cxn modelId="{34C2D857-AEEE-4E26-A383-1CDF5ED862FD}" type="presOf" srcId="{5D9F0446-BDA7-4CBE-A6AC-2E73CFA23A33}" destId="{2D7714E8-2D74-46C6-9A6F-0EA7DE252118}" srcOrd="0" destOrd="0" presId="urn:microsoft.com/office/officeart/2005/8/layout/cycle2"/>
    <dgm:cxn modelId="{5866BF5B-28B8-4B7C-98C0-E2432825C98C}" type="presOf" srcId="{7AAC1D4F-418F-4DAB-9BE0-C8905A02D399}" destId="{F9711D83-4DAC-4584-886B-8A8F77D4489A}" srcOrd="0" destOrd="0" presId="urn:microsoft.com/office/officeart/2005/8/layout/cycle2"/>
    <dgm:cxn modelId="{52EF451F-BAE8-41A5-B191-0B78EC008DF5}" type="presOf" srcId="{7AAC1D4F-418F-4DAB-9BE0-C8905A02D399}" destId="{B0E6BA35-2956-4FF2-81D9-356469D0C7FE}" srcOrd="1" destOrd="0" presId="urn:microsoft.com/office/officeart/2005/8/layout/cycle2"/>
    <dgm:cxn modelId="{025D0CF9-88D6-4F7E-859C-F6344256B600}" type="presOf" srcId="{5D9F0446-BDA7-4CBE-A6AC-2E73CFA23A33}" destId="{40E476B7-40FB-43B4-866F-CE049A93B1CF}" srcOrd="1" destOrd="0" presId="urn:microsoft.com/office/officeart/2005/8/layout/cycle2"/>
    <dgm:cxn modelId="{D2615ED8-EE97-477B-94EF-03CC22968179}" type="presOf" srcId="{2CCAE57F-AF7B-4515-ACBF-E57734096D50}" destId="{EC76FE71-DD89-45F7-83B4-C6BDB7656386}" srcOrd="0" destOrd="0" presId="urn:microsoft.com/office/officeart/2005/8/layout/cycle2"/>
    <dgm:cxn modelId="{9307C948-8B7A-471B-8333-1C65D89BAE19}" type="presOf" srcId="{9CB23F95-68F2-4751-8192-085AACD5A0A5}" destId="{C070AA93-2FB2-431B-BC0E-2E5DBB97EA0B}" srcOrd="0" destOrd="0" presId="urn:microsoft.com/office/officeart/2005/8/layout/cycle2"/>
    <dgm:cxn modelId="{DB4EE725-7946-473E-8F98-A3754EAFC3B1}" srcId="{2CCAE57F-AF7B-4515-ACBF-E57734096D50}" destId="{9CB23F95-68F2-4751-8192-085AACD5A0A5}" srcOrd="4" destOrd="0" parTransId="{0E32F848-DEE0-476D-A5D0-C494A939434B}" sibTransId="{5D9F0446-BDA7-4CBE-A6AC-2E73CFA23A33}"/>
    <dgm:cxn modelId="{F164FD2A-E100-4D34-ADA1-95599F37F9B2}" type="presOf" srcId="{35BCCC1B-62FD-404F-A3B7-6D9FB28C0B5B}" destId="{2D975EC7-C1AA-43D6-AD91-7DDAB7F7A7B5}" srcOrd="0" destOrd="0" presId="urn:microsoft.com/office/officeart/2005/8/layout/cycle2"/>
    <dgm:cxn modelId="{56756A7C-946F-438D-BE56-D317D1AB0365}" type="presOf" srcId="{4DBD11CB-3246-4361-B0F5-8B7B02CEDB80}" destId="{2B4C54E7-DC74-463D-A67E-38DC03E27E77}" srcOrd="0" destOrd="0" presId="urn:microsoft.com/office/officeart/2005/8/layout/cycle2"/>
    <dgm:cxn modelId="{E731C5E9-7FE7-40DC-964F-B4A0FC5EF777}" srcId="{2CCAE57F-AF7B-4515-ACBF-E57734096D50}" destId="{E67C4129-3431-4D71-8D08-85966B174029}" srcOrd="3" destOrd="0" parTransId="{F7A59B16-5511-4DAC-A4F3-CED9FBDDB72A}" sibTransId="{BE3F5B47-02E3-4D29-90E0-A429A6EBA277}"/>
    <dgm:cxn modelId="{FB608FE3-01E7-4FB3-9695-D02E79F0B908}" type="presOf" srcId="{1E03262A-6F8D-47BC-8495-3CD3E09C12D0}" destId="{75CBDCDA-9685-42C6-B95B-A38384540331}" srcOrd="1" destOrd="0" presId="urn:microsoft.com/office/officeart/2005/8/layout/cycle2"/>
    <dgm:cxn modelId="{D9E6B712-312A-4B28-A76E-EADB33EDFE7B}" srcId="{2CCAE57F-AF7B-4515-ACBF-E57734096D50}" destId="{CCE8F1D9-9C9E-4868-BE35-9C6F1043FD3A}" srcOrd="1" destOrd="0" parTransId="{59A23A41-C3A4-4DF8-8C53-D360F257806E}" sibTransId="{7AAC1D4F-418F-4DAB-9BE0-C8905A02D399}"/>
    <dgm:cxn modelId="{A2964B70-ABB7-44F5-B58E-074D027301E4}" type="presOf" srcId="{759BE4B4-0240-4FB8-97FE-F4CED0AD043C}" destId="{5803E17A-07CB-45EC-8EB7-5983C53457CA}" srcOrd="0" destOrd="0" presId="urn:microsoft.com/office/officeart/2005/8/layout/cycle2"/>
    <dgm:cxn modelId="{E90AE5D9-B9D0-4363-9A2B-1C6596005490}" type="presOf" srcId="{1E03262A-6F8D-47BC-8495-3CD3E09C12D0}" destId="{2A96671C-C2F9-4DBF-88B1-03D95982CF9C}" srcOrd="0" destOrd="0" presId="urn:microsoft.com/office/officeart/2005/8/layout/cycle2"/>
    <dgm:cxn modelId="{DA93694B-682F-43B0-81CA-E2EFA3DCBB02}" srcId="{2CCAE57F-AF7B-4515-ACBF-E57734096D50}" destId="{35BCCC1B-62FD-404F-A3B7-6D9FB28C0B5B}" srcOrd="2" destOrd="0" parTransId="{4592F255-D474-4C3A-9530-353C6A711B94}" sibTransId="{759BE4B4-0240-4FB8-97FE-F4CED0AD043C}"/>
    <dgm:cxn modelId="{C5238ED2-3467-444B-9B0B-C054FC4D4FE9}" type="presParOf" srcId="{EC76FE71-DD89-45F7-83B4-C6BDB7656386}" destId="{2B4C54E7-DC74-463D-A67E-38DC03E27E77}" srcOrd="0" destOrd="0" presId="urn:microsoft.com/office/officeart/2005/8/layout/cycle2"/>
    <dgm:cxn modelId="{D9ABDA5C-DDC2-4C8C-A52F-514629243939}" type="presParOf" srcId="{EC76FE71-DD89-45F7-83B4-C6BDB7656386}" destId="{2A96671C-C2F9-4DBF-88B1-03D95982CF9C}" srcOrd="1" destOrd="0" presId="urn:microsoft.com/office/officeart/2005/8/layout/cycle2"/>
    <dgm:cxn modelId="{67103552-0D2E-411F-98B8-5AD8C3CF38E2}" type="presParOf" srcId="{2A96671C-C2F9-4DBF-88B1-03D95982CF9C}" destId="{75CBDCDA-9685-42C6-B95B-A38384540331}" srcOrd="0" destOrd="0" presId="urn:microsoft.com/office/officeart/2005/8/layout/cycle2"/>
    <dgm:cxn modelId="{16C896C5-743D-418C-A539-FF70B2DED70B}" type="presParOf" srcId="{EC76FE71-DD89-45F7-83B4-C6BDB7656386}" destId="{3CF47309-7940-4F1F-A7CC-FBD8A20F7F1A}" srcOrd="2" destOrd="0" presId="urn:microsoft.com/office/officeart/2005/8/layout/cycle2"/>
    <dgm:cxn modelId="{B8FF5048-D2E7-441E-82EB-F48DEF2FFE1C}" type="presParOf" srcId="{EC76FE71-DD89-45F7-83B4-C6BDB7656386}" destId="{F9711D83-4DAC-4584-886B-8A8F77D4489A}" srcOrd="3" destOrd="0" presId="urn:microsoft.com/office/officeart/2005/8/layout/cycle2"/>
    <dgm:cxn modelId="{BEC11A96-8444-473B-9898-44B26F63616C}" type="presParOf" srcId="{F9711D83-4DAC-4584-886B-8A8F77D4489A}" destId="{B0E6BA35-2956-4FF2-81D9-356469D0C7FE}" srcOrd="0" destOrd="0" presId="urn:microsoft.com/office/officeart/2005/8/layout/cycle2"/>
    <dgm:cxn modelId="{A9AAAC5D-1454-4260-AE13-D7AC0491B5AF}" type="presParOf" srcId="{EC76FE71-DD89-45F7-83B4-C6BDB7656386}" destId="{2D975EC7-C1AA-43D6-AD91-7DDAB7F7A7B5}" srcOrd="4" destOrd="0" presId="urn:microsoft.com/office/officeart/2005/8/layout/cycle2"/>
    <dgm:cxn modelId="{28B86065-8D1B-4C05-A920-1643F87C3DE3}" type="presParOf" srcId="{EC76FE71-DD89-45F7-83B4-C6BDB7656386}" destId="{5803E17A-07CB-45EC-8EB7-5983C53457CA}" srcOrd="5" destOrd="0" presId="urn:microsoft.com/office/officeart/2005/8/layout/cycle2"/>
    <dgm:cxn modelId="{BD9D6D44-AC50-46D7-9CDA-9BBC76344543}" type="presParOf" srcId="{5803E17A-07CB-45EC-8EB7-5983C53457CA}" destId="{2566D821-3AF7-4941-9BCD-DF685E4B017A}" srcOrd="0" destOrd="0" presId="urn:microsoft.com/office/officeart/2005/8/layout/cycle2"/>
    <dgm:cxn modelId="{F6CA22BC-D60D-4A42-86CF-EEB5E88E8052}" type="presParOf" srcId="{EC76FE71-DD89-45F7-83B4-C6BDB7656386}" destId="{F0188DE3-3A5D-448A-8B61-9534A7680329}" srcOrd="6" destOrd="0" presId="urn:microsoft.com/office/officeart/2005/8/layout/cycle2"/>
    <dgm:cxn modelId="{0006176D-97C6-438A-8636-2C37B2D1F5E4}" type="presParOf" srcId="{EC76FE71-DD89-45F7-83B4-C6BDB7656386}" destId="{7ABE43AF-97D6-4466-BC2E-8AF73CE2596A}" srcOrd="7" destOrd="0" presId="urn:microsoft.com/office/officeart/2005/8/layout/cycle2"/>
    <dgm:cxn modelId="{2751666F-3470-4E87-A580-89389DBCD94A}" type="presParOf" srcId="{7ABE43AF-97D6-4466-BC2E-8AF73CE2596A}" destId="{0C18E4AE-79E9-443F-9784-D8B56DAC0D7F}" srcOrd="0" destOrd="0" presId="urn:microsoft.com/office/officeart/2005/8/layout/cycle2"/>
    <dgm:cxn modelId="{3A6F7CC7-EC0A-4491-ADC3-6E7B25F1DE16}" type="presParOf" srcId="{EC76FE71-DD89-45F7-83B4-C6BDB7656386}" destId="{C070AA93-2FB2-431B-BC0E-2E5DBB97EA0B}" srcOrd="8" destOrd="0" presId="urn:microsoft.com/office/officeart/2005/8/layout/cycle2"/>
    <dgm:cxn modelId="{3089F53A-E176-42D3-9447-295D07BC64C5}" type="presParOf" srcId="{EC76FE71-DD89-45F7-83B4-C6BDB7656386}" destId="{2D7714E8-2D74-46C6-9A6F-0EA7DE252118}" srcOrd="9" destOrd="0" presId="urn:microsoft.com/office/officeart/2005/8/layout/cycle2"/>
    <dgm:cxn modelId="{F024013C-C849-42A6-A3D0-E0EC9889C7A9}" type="presParOf" srcId="{2D7714E8-2D74-46C6-9A6F-0EA7DE252118}" destId="{40E476B7-40FB-43B4-866F-CE049A93B1C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04F248-72F4-4B7A-B86A-D36E83ABDCE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B54C0B0-84FF-4A6A-8EF6-E58314708ED6}">
      <dgm:prSet phldrT="[Testo]" phldr="1"/>
      <dgm:spPr/>
      <dgm:t>
        <a:bodyPr/>
        <a:lstStyle/>
        <a:p>
          <a:endParaRPr lang="it-IT" dirty="0"/>
        </a:p>
      </dgm:t>
    </dgm:pt>
    <dgm:pt modelId="{42F0AEBB-24B5-48DD-8EAB-3CB89494FC84}" type="parTrans" cxnId="{F9A86FDB-D102-4689-BF74-BD4AE4F65F24}">
      <dgm:prSet/>
      <dgm:spPr/>
      <dgm:t>
        <a:bodyPr/>
        <a:lstStyle/>
        <a:p>
          <a:endParaRPr lang="it-IT"/>
        </a:p>
      </dgm:t>
    </dgm:pt>
    <dgm:pt modelId="{3B860CDB-0ECB-4294-B6B4-05694C99B2AE}" type="sibTrans" cxnId="{F9A86FDB-D102-4689-BF74-BD4AE4F65F24}">
      <dgm:prSet/>
      <dgm:spPr/>
      <dgm:t>
        <a:bodyPr/>
        <a:lstStyle/>
        <a:p>
          <a:endParaRPr lang="it-IT"/>
        </a:p>
      </dgm:t>
    </dgm:pt>
    <dgm:pt modelId="{BC856E4D-577E-45B4-A616-A6734F27AAB1}">
      <dgm:prSet phldrT="[Testo]"/>
      <dgm:spPr/>
      <dgm:t>
        <a:bodyPr/>
        <a:lstStyle/>
        <a:p>
          <a:r>
            <a:rPr lang="it-IT" b="1" dirty="0" smtClean="0"/>
            <a:t>284 ore di sostegno allo studio e potenziamento linguistico</a:t>
          </a:r>
          <a:endParaRPr lang="it-IT" b="1" dirty="0"/>
        </a:p>
      </dgm:t>
    </dgm:pt>
    <dgm:pt modelId="{F2FC4A22-1904-4CD1-9A54-C750C13F3103}" type="parTrans" cxnId="{7413C750-889A-41B4-81B5-9D45CE4B6D58}">
      <dgm:prSet/>
      <dgm:spPr/>
      <dgm:t>
        <a:bodyPr/>
        <a:lstStyle/>
        <a:p>
          <a:endParaRPr lang="it-IT"/>
        </a:p>
      </dgm:t>
    </dgm:pt>
    <dgm:pt modelId="{31EF640E-555B-41C7-BF5E-DCDA2A9AC712}" type="sibTrans" cxnId="{7413C750-889A-41B4-81B5-9D45CE4B6D58}">
      <dgm:prSet/>
      <dgm:spPr/>
      <dgm:t>
        <a:bodyPr/>
        <a:lstStyle/>
        <a:p>
          <a:endParaRPr lang="it-IT"/>
        </a:p>
      </dgm:t>
    </dgm:pt>
    <dgm:pt modelId="{8F3CAF1D-9FE4-4440-A48E-9BB181975D26}">
      <dgm:prSet phldrT="[Testo]"/>
      <dgm:spPr/>
      <dgm:t>
        <a:bodyPr/>
        <a:lstStyle/>
        <a:p>
          <a:r>
            <a:rPr lang="it-IT" b="1" dirty="0" smtClean="0"/>
            <a:t>27 volontari</a:t>
          </a:r>
          <a:endParaRPr lang="it-IT" b="1" dirty="0"/>
        </a:p>
      </dgm:t>
    </dgm:pt>
    <dgm:pt modelId="{41717C80-8CDE-4CDF-B5F2-592505EAEA20}" type="parTrans" cxnId="{539D474D-F9AA-4F35-981F-00F51B7D88F2}">
      <dgm:prSet/>
      <dgm:spPr/>
      <dgm:t>
        <a:bodyPr/>
        <a:lstStyle/>
        <a:p>
          <a:endParaRPr lang="it-IT"/>
        </a:p>
      </dgm:t>
    </dgm:pt>
    <dgm:pt modelId="{F9604198-EC54-4023-B4E6-C1D751580263}" type="sibTrans" cxnId="{539D474D-F9AA-4F35-981F-00F51B7D88F2}">
      <dgm:prSet/>
      <dgm:spPr/>
      <dgm:t>
        <a:bodyPr/>
        <a:lstStyle/>
        <a:p>
          <a:endParaRPr lang="it-IT"/>
        </a:p>
      </dgm:t>
    </dgm:pt>
    <dgm:pt modelId="{486677B1-E208-4FD5-8B7E-0FE97766EC93}">
      <dgm:prSet phldrT="[Testo]" custT="1"/>
      <dgm:spPr/>
      <dgm:t>
        <a:bodyPr/>
        <a:lstStyle/>
        <a:p>
          <a:r>
            <a:rPr lang="it-IT" sz="2000" b="1" dirty="0" smtClean="0"/>
            <a:t>1.464 ore di volontariato</a:t>
          </a:r>
          <a:endParaRPr lang="it-IT" sz="2000" b="1" dirty="0"/>
        </a:p>
      </dgm:t>
    </dgm:pt>
    <dgm:pt modelId="{ECFB7AB7-07E7-4D28-A5E6-8AF5B528C929}" type="parTrans" cxnId="{3B3CDE15-0CD6-43DB-A116-71A7BD99E657}">
      <dgm:prSet/>
      <dgm:spPr/>
      <dgm:t>
        <a:bodyPr/>
        <a:lstStyle/>
        <a:p>
          <a:endParaRPr lang="it-IT"/>
        </a:p>
      </dgm:t>
    </dgm:pt>
    <dgm:pt modelId="{9D5756E6-E689-40BF-B4F6-2BD194344FA1}" type="sibTrans" cxnId="{3B3CDE15-0CD6-43DB-A116-71A7BD99E657}">
      <dgm:prSet/>
      <dgm:spPr/>
      <dgm:t>
        <a:bodyPr/>
        <a:lstStyle/>
        <a:p>
          <a:endParaRPr lang="it-IT"/>
        </a:p>
      </dgm:t>
    </dgm:pt>
    <dgm:pt modelId="{CB01DE0F-38F2-4544-B4B6-ED8E625C84D3}" type="pres">
      <dgm:prSet presAssocID="{8704F248-72F4-4B7A-B86A-D36E83ABDC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677F77-8EF1-4F09-96B3-1D20ED6A1409}" type="pres">
      <dgm:prSet presAssocID="{0B54C0B0-84FF-4A6A-8EF6-E58314708ED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C40A27-55A8-4D27-9B52-1C026714B1A2}" type="pres">
      <dgm:prSet presAssocID="{3B860CDB-0ECB-4294-B6B4-05694C99B2AE}" presName="space" presStyleCnt="0"/>
      <dgm:spPr/>
    </dgm:pt>
    <dgm:pt modelId="{29FE95F7-0078-4CD2-BB9A-F4554F2293B0}" type="pres">
      <dgm:prSet presAssocID="{BC856E4D-577E-45B4-A616-A6734F27AAB1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4AB143-6BBD-4166-B812-417B5BE987C6}" type="pres">
      <dgm:prSet presAssocID="{31EF640E-555B-41C7-BF5E-DCDA2A9AC712}" presName="space" presStyleCnt="0"/>
      <dgm:spPr/>
    </dgm:pt>
    <dgm:pt modelId="{97B7D4E6-73C4-4582-AE58-6ECADBB29F60}" type="pres">
      <dgm:prSet presAssocID="{8F3CAF1D-9FE4-4440-A48E-9BB181975D26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53C1E2-D0EF-4DA0-B57B-ED3B4D2C5C47}" type="pres">
      <dgm:prSet presAssocID="{F9604198-EC54-4023-B4E6-C1D751580263}" presName="space" presStyleCnt="0"/>
      <dgm:spPr/>
    </dgm:pt>
    <dgm:pt modelId="{9BC514A7-92E1-4572-9555-3A305A07796D}" type="pres">
      <dgm:prSet presAssocID="{486677B1-E208-4FD5-8B7E-0FE97766EC93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39D474D-F9AA-4F35-981F-00F51B7D88F2}" srcId="{8704F248-72F4-4B7A-B86A-D36E83ABDCE4}" destId="{8F3CAF1D-9FE4-4440-A48E-9BB181975D26}" srcOrd="2" destOrd="0" parTransId="{41717C80-8CDE-4CDF-B5F2-592505EAEA20}" sibTransId="{F9604198-EC54-4023-B4E6-C1D751580263}"/>
    <dgm:cxn modelId="{6AD1C1B8-6E2F-4BB6-8A7C-997C93A8713E}" type="presOf" srcId="{8704F248-72F4-4B7A-B86A-D36E83ABDCE4}" destId="{CB01DE0F-38F2-4544-B4B6-ED8E625C84D3}" srcOrd="0" destOrd="0" presId="urn:microsoft.com/office/officeart/2005/8/layout/venn3"/>
    <dgm:cxn modelId="{C927B5F2-438B-4704-9348-CB62BA99E04E}" type="presOf" srcId="{486677B1-E208-4FD5-8B7E-0FE97766EC93}" destId="{9BC514A7-92E1-4572-9555-3A305A07796D}" srcOrd="0" destOrd="0" presId="urn:microsoft.com/office/officeart/2005/8/layout/venn3"/>
    <dgm:cxn modelId="{216FF3E5-5885-4E26-86D7-14CE091975D7}" type="presOf" srcId="{0B54C0B0-84FF-4A6A-8EF6-E58314708ED6}" destId="{D6677F77-8EF1-4F09-96B3-1D20ED6A1409}" srcOrd="0" destOrd="0" presId="urn:microsoft.com/office/officeart/2005/8/layout/venn3"/>
    <dgm:cxn modelId="{EEB17CF1-AAB8-450A-A78A-EE5A7C6A66B5}" type="presOf" srcId="{8F3CAF1D-9FE4-4440-A48E-9BB181975D26}" destId="{97B7D4E6-73C4-4582-AE58-6ECADBB29F60}" srcOrd="0" destOrd="0" presId="urn:microsoft.com/office/officeart/2005/8/layout/venn3"/>
    <dgm:cxn modelId="{7413C750-889A-41B4-81B5-9D45CE4B6D58}" srcId="{8704F248-72F4-4B7A-B86A-D36E83ABDCE4}" destId="{BC856E4D-577E-45B4-A616-A6734F27AAB1}" srcOrd="1" destOrd="0" parTransId="{F2FC4A22-1904-4CD1-9A54-C750C13F3103}" sibTransId="{31EF640E-555B-41C7-BF5E-DCDA2A9AC712}"/>
    <dgm:cxn modelId="{3B3CDE15-0CD6-43DB-A116-71A7BD99E657}" srcId="{8704F248-72F4-4B7A-B86A-D36E83ABDCE4}" destId="{486677B1-E208-4FD5-8B7E-0FE97766EC93}" srcOrd="3" destOrd="0" parTransId="{ECFB7AB7-07E7-4D28-A5E6-8AF5B528C929}" sibTransId="{9D5756E6-E689-40BF-B4F6-2BD194344FA1}"/>
    <dgm:cxn modelId="{9BC89AEC-A8C5-42ED-AE97-07FF5E38140C}" type="presOf" srcId="{BC856E4D-577E-45B4-A616-A6734F27AAB1}" destId="{29FE95F7-0078-4CD2-BB9A-F4554F2293B0}" srcOrd="0" destOrd="0" presId="urn:microsoft.com/office/officeart/2005/8/layout/venn3"/>
    <dgm:cxn modelId="{F9A86FDB-D102-4689-BF74-BD4AE4F65F24}" srcId="{8704F248-72F4-4B7A-B86A-D36E83ABDCE4}" destId="{0B54C0B0-84FF-4A6A-8EF6-E58314708ED6}" srcOrd="0" destOrd="0" parTransId="{42F0AEBB-24B5-48DD-8EAB-3CB89494FC84}" sibTransId="{3B860CDB-0ECB-4294-B6B4-05694C99B2AE}"/>
    <dgm:cxn modelId="{FCBDE578-BF15-4BC4-810D-B223402781C0}" type="presParOf" srcId="{CB01DE0F-38F2-4544-B4B6-ED8E625C84D3}" destId="{D6677F77-8EF1-4F09-96B3-1D20ED6A1409}" srcOrd="0" destOrd="0" presId="urn:microsoft.com/office/officeart/2005/8/layout/venn3"/>
    <dgm:cxn modelId="{36A9CE2F-3505-4262-BD56-BE1EF877CDFC}" type="presParOf" srcId="{CB01DE0F-38F2-4544-B4B6-ED8E625C84D3}" destId="{ACC40A27-55A8-4D27-9B52-1C026714B1A2}" srcOrd="1" destOrd="0" presId="urn:microsoft.com/office/officeart/2005/8/layout/venn3"/>
    <dgm:cxn modelId="{054A2C33-D3EF-44F6-965B-0BB703972E1E}" type="presParOf" srcId="{CB01DE0F-38F2-4544-B4B6-ED8E625C84D3}" destId="{29FE95F7-0078-4CD2-BB9A-F4554F2293B0}" srcOrd="2" destOrd="0" presId="urn:microsoft.com/office/officeart/2005/8/layout/venn3"/>
    <dgm:cxn modelId="{FC8FBC3B-9BC1-46FD-BD01-590E1824A5A0}" type="presParOf" srcId="{CB01DE0F-38F2-4544-B4B6-ED8E625C84D3}" destId="{E44AB143-6BBD-4166-B812-417B5BE987C6}" srcOrd="3" destOrd="0" presId="urn:microsoft.com/office/officeart/2005/8/layout/venn3"/>
    <dgm:cxn modelId="{8677F51A-D049-4A25-B780-6E206C316684}" type="presParOf" srcId="{CB01DE0F-38F2-4544-B4B6-ED8E625C84D3}" destId="{97B7D4E6-73C4-4582-AE58-6ECADBB29F60}" srcOrd="4" destOrd="0" presId="urn:microsoft.com/office/officeart/2005/8/layout/venn3"/>
    <dgm:cxn modelId="{FAEC6C73-D599-433A-BEFD-03EA1C6EFEE5}" type="presParOf" srcId="{CB01DE0F-38F2-4544-B4B6-ED8E625C84D3}" destId="{4353C1E2-D0EF-4DA0-B57B-ED3B4D2C5C47}" srcOrd="5" destOrd="0" presId="urn:microsoft.com/office/officeart/2005/8/layout/venn3"/>
    <dgm:cxn modelId="{7F9A3F37-48F5-4844-9317-67781D7A3D22}" type="presParOf" srcId="{CB01DE0F-38F2-4544-B4B6-ED8E625C84D3}" destId="{9BC514A7-92E1-4572-9555-3A305A07796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5510-CCF2-4772-B521-7651609A84DD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D18-C9BB-4F1D-9AFD-8782E05BBD0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5510-CCF2-4772-B521-7651609A84DD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D18-C9BB-4F1D-9AFD-8782E05BBD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5510-CCF2-4772-B521-7651609A84DD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D18-C9BB-4F1D-9AFD-8782E05BBD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5510-CCF2-4772-B521-7651609A84DD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D18-C9BB-4F1D-9AFD-8782E05BBD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5510-CCF2-4772-B521-7651609A84DD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D18-C9BB-4F1D-9AFD-8782E05BBD0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5510-CCF2-4772-B521-7651609A84DD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D18-C9BB-4F1D-9AFD-8782E05BBD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5510-CCF2-4772-B521-7651609A84DD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D18-C9BB-4F1D-9AFD-8782E05BBD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5510-CCF2-4772-B521-7651609A84DD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D18-C9BB-4F1D-9AFD-8782E05BBD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5510-CCF2-4772-B521-7651609A84DD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D18-C9BB-4F1D-9AFD-8782E05BBD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5510-CCF2-4772-B521-7651609A84DD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D18-C9BB-4F1D-9AFD-8782E05BBD0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95510-CCF2-4772-B521-7651609A84DD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C3ED18-C9BB-4F1D-9AFD-8782E05BBD0B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D95510-CCF2-4772-B521-7651609A84DD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C3ED18-C9BB-4F1D-9AFD-8782E05BBD0B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2736304" cy="2302701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INTERCULTURA E </a:t>
            </a:r>
            <a:br>
              <a:rPr lang="it-IT" sz="3200" dirty="0" smtClean="0"/>
            </a:br>
            <a:r>
              <a:rPr lang="it-IT" sz="3200" dirty="0" smtClean="0"/>
              <a:t>SCUOLA</a:t>
            </a:r>
            <a:endParaRPr lang="it-IT" sz="3200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NELL’ERA DEI SOCIAL NETWORK</a:t>
            </a:r>
          </a:p>
          <a:p>
            <a:endParaRPr lang="it-IT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Convegno 2014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Segnaposto immagine 7" descr="formato a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879" r="8879"/>
          <a:stretch>
            <a:fillRect/>
          </a:stretch>
        </p:blipFill>
        <p:spPr>
          <a:ln w="762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forza dei volontari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I grandi numeri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000" dirty="0" smtClean="0"/>
              <a:t>Il volontariato nel progetto</a:t>
            </a:r>
            <a:br>
              <a:rPr lang="it-IT" sz="4000" dirty="0" smtClean="0"/>
            </a:br>
            <a:r>
              <a:rPr lang="it-IT" sz="4000" dirty="0" err="1" smtClean="0"/>
              <a:t>a.s.</a:t>
            </a:r>
            <a:r>
              <a:rPr lang="it-IT" sz="4000" dirty="0" smtClean="0"/>
              <a:t> 2013/2014</a:t>
            </a:r>
            <a:br>
              <a:rPr lang="it-IT" sz="4000" dirty="0" smtClean="0"/>
            </a:br>
            <a:r>
              <a:rPr lang="it-IT" sz="4000" dirty="0" smtClean="0"/>
              <a:t>(distretti Nord e Sud)</a:t>
            </a:r>
            <a:endParaRPr lang="it-IT" sz="40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ccia a destra 4"/>
          <p:cNvSpPr/>
          <p:nvPr/>
        </p:nvSpPr>
        <p:spPr>
          <a:xfrm>
            <a:off x="827584" y="3284984"/>
            <a:ext cx="1800200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Formazione continua per una sempre maggiore qualificazione</a:t>
            </a:r>
            <a:endParaRPr lang="it-IT" dirty="0"/>
          </a:p>
        </p:txBody>
      </p:sp>
      <p:pic>
        <p:nvPicPr>
          <p:cNvPr id="4" name="Segnaposto contenuto 3" descr="10246341_10152340613239824_133149546266027963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2212848" cy="2736304"/>
          </a:xfrm>
        </p:spPr>
        <p:txBody>
          <a:bodyPr>
            <a:noAutofit/>
          </a:bodyPr>
          <a:lstStyle/>
          <a:p>
            <a:r>
              <a:rPr lang="it-IT" sz="2800" dirty="0" smtClean="0"/>
              <a:t>Attenzione  e impegno per la formazione dei volontari</a:t>
            </a:r>
            <a:endParaRPr lang="it-IT" sz="2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609600" y="3645023"/>
            <a:ext cx="2209800" cy="1363081"/>
          </a:xfrm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Volontari</a:t>
            </a:r>
          </a:p>
          <a:p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Volontari in servizio civile</a:t>
            </a:r>
          </a:p>
          <a:p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Educatori alla pari</a:t>
            </a:r>
            <a:endParaRPr lang="it-IT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Segnaposto immagine 4" descr="10407802_10152871192519824_3623854080620593827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22" r="16922"/>
          <a:stretch>
            <a:fillRect/>
          </a:stretch>
        </p:blipFill>
        <p:spPr>
          <a:xfrm rot="420000">
            <a:off x="2663649" y="1052685"/>
            <a:ext cx="6183744" cy="4511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000" dirty="0" smtClean="0"/>
              <a:t>Laboratori</a:t>
            </a:r>
            <a:endParaRPr lang="it-IT" sz="8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 collaborazioni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Progetto </a:t>
            </a:r>
            <a:r>
              <a:rPr lang="it-IT" sz="2800" dirty="0" err="1" smtClean="0"/>
              <a:t>EducArci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it-IT" sz="2400" b="1" dirty="0" smtClean="0"/>
              <a:t>Formazione e inserimento di educatori alla pari</a:t>
            </a:r>
          </a:p>
          <a:p>
            <a:pPr algn="just"/>
            <a:r>
              <a:rPr lang="it-IT" sz="2400" dirty="0" smtClean="0"/>
              <a:t>Attraverso gli strumenti offerti da: </a:t>
            </a:r>
          </a:p>
          <a:p>
            <a:pPr algn="just"/>
            <a:r>
              <a:rPr lang="it-IT" sz="2400" dirty="0" smtClean="0"/>
              <a:t>antropologia culturale,  mediazione dei conflitti, insegnamento italiano L2, didattica e metodologia, strategie di laboratorio,  semplificazione dei testi , rete antidiscriminazione etc.</a:t>
            </a:r>
          </a:p>
          <a:p>
            <a:pPr algn="just"/>
            <a:endParaRPr lang="it-IT" sz="2400" dirty="0"/>
          </a:p>
        </p:txBody>
      </p:sp>
      <p:pic>
        <p:nvPicPr>
          <p:cNvPr id="5" name="Segnaposto contenuto 4" descr="10334442_678576905548039_2795996148489637314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11600" y="1976437"/>
            <a:ext cx="4438650" cy="3971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Attività di sensibilizzazione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I </a:t>
            </a:r>
            <a:r>
              <a:rPr lang="it-IT" dirty="0" err="1" smtClean="0"/>
              <a:t>peer</a:t>
            </a:r>
            <a:r>
              <a:rPr lang="it-IT" dirty="0" smtClean="0"/>
              <a:t> </a:t>
            </a:r>
            <a:r>
              <a:rPr lang="it-IT" dirty="0" err="1" smtClean="0"/>
              <a:t>educators</a:t>
            </a:r>
            <a:r>
              <a:rPr lang="it-IT" dirty="0" smtClean="0"/>
              <a:t> e la giornata mondiale per i diritti dell’infanzia e dell’adolescenza 2014</a:t>
            </a:r>
          </a:p>
          <a:p>
            <a:endParaRPr lang="it-IT" dirty="0"/>
          </a:p>
        </p:txBody>
      </p:sp>
      <p:pic>
        <p:nvPicPr>
          <p:cNvPr id="9" name="Segnaposto contenuto 8" descr="934882_10152871209644824_7382803882086492184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000778"/>
            <a:ext cx="4038600" cy="22740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Attività di sensibilizzazione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La giornata Internazionale contro ogni forma di violenza sulle donne 2014</a:t>
            </a:r>
          </a:p>
          <a:p>
            <a:endParaRPr lang="it-IT" dirty="0" smtClean="0"/>
          </a:p>
          <a:p>
            <a:pPr algn="r">
              <a:buNone/>
            </a:pPr>
            <a:r>
              <a:rPr lang="it-IT" dirty="0" smtClean="0"/>
              <a:t>Incontro con un’esperta dell’Associazione Rompi Il Silenzio</a:t>
            </a:r>
            <a:endParaRPr lang="it-IT" dirty="0"/>
          </a:p>
        </p:txBody>
      </p:sp>
      <p:pic>
        <p:nvPicPr>
          <p:cNvPr id="9" name="Segnaposto contenuto 8" descr="934882_10152871209644824_7382803882086492184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001699"/>
            <a:ext cx="4100264" cy="230693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err="1" smtClean="0"/>
              <a:t>Op.E.N.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Opportunità per Esperienze Nuove</a:t>
            </a:r>
            <a:endParaRPr lang="it-IT" sz="2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3624551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con:</a:t>
            </a:r>
          </a:p>
          <a:p>
            <a:r>
              <a:rPr lang="it-IT" sz="2400" dirty="0" err="1" smtClean="0"/>
              <a:t>Nawras</a:t>
            </a:r>
            <a:endParaRPr lang="it-IT" sz="2400" dirty="0" smtClean="0"/>
          </a:p>
          <a:p>
            <a:r>
              <a:rPr lang="it-IT" sz="2400" dirty="0" smtClean="0"/>
              <a:t>RM25</a:t>
            </a:r>
          </a:p>
          <a:p>
            <a:r>
              <a:rPr lang="it-IT" sz="2400" dirty="0" smtClean="0"/>
              <a:t>IPF</a:t>
            </a:r>
          </a:p>
          <a:p>
            <a:r>
              <a:rPr lang="it-IT" sz="2400" dirty="0" smtClean="0"/>
              <a:t>Casa Pomposa</a:t>
            </a:r>
          </a:p>
          <a:p>
            <a:r>
              <a:rPr lang="it-IT" sz="2400" dirty="0" smtClean="0"/>
              <a:t>Arci Rimini</a:t>
            </a:r>
          </a:p>
          <a:p>
            <a:r>
              <a:rPr lang="it-IT" sz="2400" dirty="0" smtClean="0"/>
              <a:t>Arcobaleno</a:t>
            </a:r>
          </a:p>
          <a:p>
            <a:r>
              <a:rPr lang="it-IT" sz="2400" dirty="0" smtClean="0"/>
              <a:t>Centro 21</a:t>
            </a:r>
          </a:p>
          <a:p>
            <a:r>
              <a:rPr lang="it-IT" sz="2400" dirty="0" smtClean="0"/>
              <a:t>…</a:t>
            </a:r>
            <a:endParaRPr lang="it-IT" sz="2400" dirty="0"/>
          </a:p>
        </p:txBody>
      </p:sp>
      <p:pic>
        <p:nvPicPr>
          <p:cNvPr id="5" name="Segnaposto immagine 4" descr="IMG_66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32657"/>
            <a:ext cx="2378224" cy="1944216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In collaborazione con la</a:t>
            </a:r>
            <a:br>
              <a:rPr lang="it-IT" sz="2800" dirty="0" smtClean="0"/>
            </a:br>
            <a:r>
              <a:rPr lang="it-IT" sz="2800" dirty="0" smtClean="0"/>
              <a:t>Rete </a:t>
            </a:r>
            <a:r>
              <a:rPr lang="it-IT" sz="2800" dirty="0" err="1" smtClean="0"/>
              <a:t>TogethER</a:t>
            </a:r>
            <a:endParaRPr lang="it-IT" sz="2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609600" y="2564904"/>
            <a:ext cx="2209800" cy="3744415"/>
          </a:xfrm>
        </p:spPr>
        <p:txBody>
          <a:bodyPr>
            <a:normAutofit/>
          </a:bodyPr>
          <a:lstStyle/>
          <a:p>
            <a:r>
              <a:rPr lang="it-IT" sz="1800" dirty="0" smtClean="0"/>
              <a:t>Progetto di sensibilizzazione sul problema delle mutilazioni genitali femminili</a:t>
            </a:r>
          </a:p>
          <a:p>
            <a:endParaRPr lang="it-IT" sz="1800" dirty="0" smtClean="0"/>
          </a:p>
          <a:p>
            <a:r>
              <a:rPr lang="it-IT" sz="1800" dirty="0" smtClean="0"/>
              <a:t>Laboratori di antropologia culturale presso Scienze Umane</a:t>
            </a:r>
          </a:p>
          <a:p>
            <a:r>
              <a:rPr lang="it-IT" sz="1800" dirty="0" err="1" smtClean="0"/>
              <a:t>Valgimigli</a:t>
            </a:r>
            <a:endParaRPr lang="it-IT" sz="1800" dirty="0" smtClean="0"/>
          </a:p>
          <a:p>
            <a:r>
              <a:rPr lang="it-IT" sz="1800" dirty="0" smtClean="0"/>
              <a:t>Rimini</a:t>
            </a:r>
            <a:endParaRPr lang="it-IT" sz="1800" dirty="0"/>
          </a:p>
        </p:txBody>
      </p:sp>
      <p:pic>
        <p:nvPicPr>
          <p:cNvPr id="6" name="Segnaposto immagine 5" descr="mgf_minori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>
          <a:xfrm rot="420000">
            <a:off x="3682225" y="1268955"/>
            <a:ext cx="4057390" cy="385827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353544"/>
          </a:xfrm>
        </p:spPr>
        <p:txBody>
          <a:bodyPr>
            <a:normAutofit/>
          </a:bodyPr>
          <a:lstStyle/>
          <a:p>
            <a:r>
              <a:rPr lang="it-IT" dirty="0" smtClean="0"/>
              <a:t>Attività dedicate ai ragazzi adolescenti d’origine straniera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2212848" cy="2282945"/>
          </a:xfrm>
        </p:spPr>
        <p:txBody>
          <a:bodyPr>
            <a:normAutofit/>
          </a:bodyPr>
          <a:lstStyle/>
          <a:p>
            <a:r>
              <a:rPr lang="it-IT" sz="2400" dirty="0" smtClean="0"/>
              <a:t>“Avanti Tutti!” progetto in collaborazione con </a:t>
            </a:r>
            <a:r>
              <a:rPr lang="it-IT" sz="2400" dirty="0" err="1" smtClean="0"/>
              <a:t>Volontarimini</a:t>
            </a:r>
            <a:endParaRPr lang="it-IT" sz="24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348053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mondo del lavoro, le strade possibili per i giovani, le tutele, i contratti.</a:t>
            </a:r>
          </a:p>
          <a:p>
            <a:endParaRPr lang="it-IT" sz="2000" dirty="0" smtClean="0"/>
          </a:p>
          <a:p>
            <a:r>
              <a:rPr lang="it-IT" sz="2000" b="1" dirty="0" smtClean="0"/>
              <a:t>Andiamo a vedere come è fatta un’azienda del territorio</a:t>
            </a:r>
            <a:r>
              <a:rPr lang="it-IT" b="1" dirty="0" smtClean="0"/>
              <a:t>!</a:t>
            </a:r>
            <a:endParaRPr lang="it-IT" b="1" dirty="0"/>
          </a:p>
        </p:txBody>
      </p:sp>
      <p:pic>
        <p:nvPicPr>
          <p:cNvPr id="5" name="Segnaposto immagine 4" descr="10305171_10152439191369824_3352777974400193629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22" r="16922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Gita al Museo degli Sguardi</a:t>
            </a:r>
            <a:endParaRPr lang="it-IT" sz="2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3120495"/>
          </a:xfrm>
        </p:spPr>
        <p:txBody>
          <a:bodyPr>
            <a:noAutofit/>
          </a:bodyPr>
          <a:lstStyle/>
          <a:p>
            <a:r>
              <a:rPr lang="it-IT" sz="2800" dirty="0" smtClean="0"/>
              <a:t>I ragazzi dei gruppi di sostegno allo studio diventano le guide del museo</a:t>
            </a:r>
            <a:endParaRPr lang="it-IT" sz="2800" dirty="0"/>
          </a:p>
        </p:txBody>
      </p:sp>
      <p:pic>
        <p:nvPicPr>
          <p:cNvPr id="5" name="Segnaposto immagine 4" descr="10313496_10152463759164824_8517115513389613920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58" r="10858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b="1" dirty="0" smtClean="0"/>
              <a:t>Giornata mondiale contro il razzismo</a:t>
            </a:r>
            <a:br>
              <a:rPr lang="it-IT" sz="3600" b="1" dirty="0" smtClean="0"/>
            </a:br>
            <a:r>
              <a:rPr lang="it-IT" sz="3600" b="1" dirty="0" smtClean="0"/>
              <a:t>laboratori 2014:</a:t>
            </a:r>
            <a:br>
              <a:rPr lang="it-IT" sz="3600" b="1" dirty="0" smtClean="0"/>
            </a:br>
            <a:r>
              <a:rPr lang="it-IT" sz="3600" b="1" dirty="0" smtClean="0"/>
              <a:t>“Casa dolce casa”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pic>
        <p:nvPicPr>
          <p:cNvPr id="5" name="Segnaposto contenuto 4" descr="10155097_10152297114759824_461579383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06060"/>
            <a:ext cx="4038600" cy="2063518"/>
          </a:xfrm>
        </p:spPr>
      </p:pic>
      <p:pic>
        <p:nvPicPr>
          <p:cNvPr id="6" name="Segnaposto contenuto 5" descr="10155012_10152297116549824_1942325156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901386"/>
            <a:ext cx="4038600" cy="2472866"/>
          </a:xfrm>
        </p:spPr>
      </p:pic>
      <p:sp>
        <p:nvSpPr>
          <p:cNvPr id="7" name="CasellaDiTesto 6"/>
          <p:cNvSpPr txBox="1"/>
          <p:nvPr/>
        </p:nvSpPr>
        <p:spPr>
          <a:xfrm>
            <a:off x="539552" y="54452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Riccione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16016" y="5589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Morciano</a:t>
            </a:r>
            <a:r>
              <a:rPr lang="it-IT" b="1" dirty="0" smtClean="0"/>
              <a:t> Di Romagna</a:t>
            </a:r>
            <a:endParaRPr lang="it-IT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2212848" cy="2282945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Laboratorio</a:t>
            </a:r>
            <a:br>
              <a:rPr lang="it-IT" sz="2800" dirty="0" smtClean="0"/>
            </a:br>
            <a:r>
              <a:rPr lang="it-IT" sz="2800" dirty="0" smtClean="0"/>
              <a:t>“Io S-guardo”</a:t>
            </a:r>
            <a:br>
              <a:rPr lang="it-IT" sz="2800" dirty="0" smtClean="0"/>
            </a:br>
            <a:r>
              <a:rPr lang="it-IT" sz="2200" dirty="0" smtClean="0"/>
              <a:t>(Associazione Arcobaleno e Associazione Itaca</a:t>
            </a:r>
            <a:endParaRPr lang="it-IT" sz="2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2760455"/>
          </a:xfrm>
        </p:spPr>
        <p:txBody>
          <a:bodyPr>
            <a:noAutofit/>
          </a:bodyPr>
          <a:lstStyle/>
          <a:p>
            <a:r>
              <a:rPr lang="it-IT" sz="2400" dirty="0" smtClean="0"/>
              <a:t>Incontri fotografici per conoscersi e per gettare uno </a:t>
            </a:r>
          </a:p>
          <a:p>
            <a:r>
              <a:rPr lang="it-IT" sz="2400" dirty="0" smtClean="0"/>
              <a:t>s-guardo sul futuro</a:t>
            </a:r>
            <a:endParaRPr lang="it-IT" sz="2400" dirty="0"/>
          </a:p>
        </p:txBody>
      </p:sp>
      <p:pic>
        <p:nvPicPr>
          <p:cNvPr id="5" name="Segnaposto immagine 4" descr="10556459_729199677152428_5129365015170696331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 rot="449721">
            <a:off x="3059832" y="1196752"/>
            <a:ext cx="5145069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Biblioteca vivente e pranzo interculturale </a:t>
            </a:r>
            <a:br>
              <a:rPr lang="it-IT" sz="2800" dirty="0" smtClean="0"/>
            </a:br>
            <a:endParaRPr lang="it-IT" sz="2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2832463"/>
          </a:xfrm>
        </p:spPr>
        <p:txBody>
          <a:bodyPr>
            <a:noAutofit/>
          </a:bodyPr>
          <a:lstStyle/>
          <a:p>
            <a:r>
              <a:rPr lang="it-IT" sz="2400" dirty="0" smtClean="0"/>
              <a:t>Insieme ad altre realtà territoriali e alle scuole:</a:t>
            </a:r>
          </a:p>
          <a:p>
            <a:r>
              <a:rPr lang="it-IT" sz="2400" dirty="0" smtClean="0"/>
              <a:t>contro i pregiudizi ,</a:t>
            </a:r>
          </a:p>
          <a:p>
            <a:r>
              <a:rPr lang="it-IT" sz="2400" dirty="0" smtClean="0"/>
              <a:t>verso l’interculturalità</a:t>
            </a:r>
          </a:p>
        </p:txBody>
      </p:sp>
      <p:pic>
        <p:nvPicPr>
          <p:cNvPr id="5" name="Segnaposto immagine 4" descr="IMG_6952_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Associazione Arcobaleno:</a:t>
            </a:r>
            <a:br>
              <a:rPr lang="it-IT" dirty="0" smtClean="0"/>
            </a:br>
            <a:r>
              <a:rPr lang="it-IT" dirty="0" smtClean="0"/>
              <a:t>antenna e sportello della Rete Antidiscriminazione ER</a:t>
            </a:r>
            <a:endParaRPr lang="it-IT" dirty="0"/>
          </a:p>
        </p:txBody>
      </p:sp>
      <p:pic>
        <p:nvPicPr>
          <p:cNvPr id="4" name="Segnaposto contenuto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524467"/>
            <a:ext cx="5040560" cy="387886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Grazie per aver partecipato a questa bella storia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I lavori continuano</a:t>
            </a:r>
            <a:endParaRPr lang="it-IT" sz="2400" dirty="0"/>
          </a:p>
        </p:txBody>
      </p:sp>
      <p:pic>
        <p:nvPicPr>
          <p:cNvPr id="4" name="Immagine 3" descr="formato 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12976"/>
            <a:ext cx="4932040" cy="34524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232248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Sostegno allo studio e potenziamento linguistico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“Patto scuola per l’integrazione: la scuola come laboratorio dell’intercultura”</a:t>
            </a:r>
            <a:endParaRPr lang="it-IT" sz="3600" dirty="0"/>
          </a:p>
        </p:txBody>
      </p:sp>
      <p:pic>
        <p:nvPicPr>
          <p:cNvPr id="4" name="Segnaposto contenuto 3" descr="10313496_10152463759164824_851711551338961392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8012" y="2636838"/>
            <a:ext cx="5507975" cy="3687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400" dirty="0" smtClean="0"/>
              <a:t>Dall’</a:t>
            </a:r>
            <a:r>
              <a:rPr lang="it-IT" sz="4400" dirty="0" err="1" smtClean="0"/>
              <a:t>a.s.</a:t>
            </a:r>
            <a:r>
              <a:rPr lang="it-IT" sz="4400" dirty="0" smtClean="0"/>
              <a:t> 2011/12 al 2013/14</a:t>
            </a:r>
            <a:br>
              <a:rPr lang="it-IT" sz="4400" dirty="0" smtClean="0"/>
            </a:br>
            <a:r>
              <a:rPr lang="it-IT" sz="4400" dirty="0" smtClean="0"/>
              <a:t>Distretto Nord e Sud</a:t>
            </a:r>
            <a:endParaRPr lang="it-IT" sz="44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/>
              <a:t>Focus distrettuale</a:t>
            </a:r>
            <a:br>
              <a:rPr lang="it-IT" sz="3200" dirty="0" smtClean="0"/>
            </a:br>
            <a:r>
              <a:rPr lang="it-IT" sz="3200" dirty="0" smtClean="0"/>
              <a:t>attività di sostegno allo studio e potenziamento linguistico</a:t>
            </a:r>
            <a:br>
              <a:rPr lang="it-IT" sz="3200" dirty="0" smtClean="0"/>
            </a:br>
            <a:r>
              <a:rPr lang="it-IT" sz="3200" dirty="0" err="1" smtClean="0"/>
              <a:t>a.s.</a:t>
            </a:r>
            <a:r>
              <a:rPr lang="it-IT" sz="3200" dirty="0" smtClean="0"/>
              <a:t> 2013/2014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Distretto Nord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it-IT" dirty="0" smtClean="0"/>
              <a:t>Distretto Sud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/>
              <a:t>52</a:t>
            </a:r>
            <a:r>
              <a:rPr lang="it-IT" dirty="0" smtClean="0"/>
              <a:t> ragazzi coinvolti nella singola fase progettuale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/>
              <a:t>15</a:t>
            </a:r>
            <a:r>
              <a:rPr lang="it-IT" dirty="0" smtClean="0"/>
              <a:t> ragazzi coinvolti nella singola fase progettuale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1115616" y="3356992"/>
            <a:ext cx="288032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smtClean="0"/>
              <a:t>52</a:t>
            </a:r>
            <a:endParaRPr lang="it-IT" sz="5400" dirty="0"/>
          </a:p>
        </p:txBody>
      </p:sp>
      <p:sp>
        <p:nvSpPr>
          <p:cNvPr id="9" name="Ovale 8"/>
          <p:cNvSpPr/>
          <p:nvPr/>
        </p:nvSpPr>
        <p:spPr>
          <a:xfrm>
            <a:off x="6012160" y="3789040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15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Nazionalità coinvolte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Ucraina, Albania, Marocco, Perù, Cina, Moldavia, Russia, Kirghizistan, Costa </a:t>
            </a:r>
            <a:r>
              <a:rPr lang="it-IT" sz="4000" dirty="0" err="1" smtClean="0">
                <a:solidFill>
                  <a:schemeClr val="accent1">
                    <a:lumMod val="50000"/>
                  </a:schemeClr>
                </a:solidFill>
              </a:rPr>
              <a:t>D’Avorio</a:t>
            </a:r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, Bangladesh, Colombia, Brasile, Tunisia, Egitto, Romania, Sri Lanka, Filippine etc.</a:t>
            </a: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Interventi capillari sul territorio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Analisi distrettuale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Distretto Nord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it-IT" dirty="0" smtClean="0"/>
              <a:t>Distretto Sud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Ottimo rapporto con le scuole</a:t>
            </a:r>
          </a:p>
          <a:p>
            <a:r>
              <a:rPr lang="it-IT" dirty="0" smtClean="0"/>
              <a:t>Comunicazione /attivazione veloce del servizio</a:t>
            </a:r>
          </a:p>
          <a:p>
            <a:r>
              <a:rPr lang="it-IT" dirty="0" smtClean="0"/>
              <a:t>Buon riscontro da parte delle famiglie</a:t>
            </a:r>
          </a:p>
          <a:p>
            <a:r>
              <a:rPr lang="it-IT" dirty="0" smtClean="0"/>
              <a:t>Forte fidelizzazione al servizio</a:t>
            </a:r>
          </a:p>
          <a:p>
            <a:r>
              <a:rPr lang="it-IT" dirty="0" smtClean="0"/>
              <a:t>Evidente crescita del “passa parola”</a:t>
            </a:r>
          </a:p>
          <a:p>
            <a:r>
              <a:rPr lang="it-IT" dirty="0" smtClean="0"/>
              <a:t>Equipe di volontari, operatori, insegnanti ed educatori stabile, costantemente formata e ben funzionale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Buon rapporto con le scuole</a:t>
            </a:r>
          </a:p>
          <a:p>
            <a:r>
              <a:rPr lang="it-IT" sz="2000" dirty="0" smtClean="0"/>
              <a:t>Comunicazione/attivazione del servizio da velocizzare</a:t>
            </a:r>
          </a:p>
          <a:p>
            <a:r>
              <a:rPr lang="it-IT" sz="2000" dirty="0" smtClean="0"/>
              <a:t>Buon riscontro da parte delle famiglie</a:t>
            </a:r>
          </a:p>
          <a:p>
            <a:r>
              <a:rPr lang="it-IT" sz="2000" dirty="0" smtClean="0"/>
              <a:t>Crescita del “passa parola”</a:t>
            </a:r>
          </a:p>
          <a:p>
            <a:r>
              <a:rPr lang="it-IT" sz="2000" dirty="0" smtClean="0"/>
              <a:t>Equipe di volontari, operatori, insegnanti ed educatori in fase di sviluppo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000" dirty="0" smtClean="0"/>
              <a:t>Fasi progettuali</a:t>
            </a:r>
            <a:br>
              <a:rPr lang="it-IT" sz="4000" dirty="0" smtClean="0"/>
            </a:br>
            <a:r>
              <a:rPr lang="it-IT" sz="3200" dirty="0" smtClean="0"/>
              <a:t>(coinvolgimento ragazzi d’origine straniera sino alla </a:t>
            </a:r>
            <a:r>
              <a:rPr lang="it-IT" sz="3200" dirty="0" err="1" smtClean="0"/>
              <a:t>II</a:t>
            </a:r>
            <a:r>
              <a:rPr lang="it-IT" sz="3200" dirty="0" smtClean="0"/>
              <a:t> superiore)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1800" dirty="0" smtClean="0"/>
              <a:t>Invio modulistica progetto</a:t>
            </a:r>
          </a:p>
          <a:p>
            <a:r>
              <a:rPr lang="it-IT" sz="1800" dirty="0" smtClean="0"/>
              <a:t>Stipula patto formativo con le scuole</a:t>
            </a:r>
          </a:p>
          <a:p>
            <a:r>
              <a:rPr lang="it-IT" sz="1800" dirty="0" smtClean="0"/>
              <a:t>Studio delle necessità</a:t>
            </a:r>
          </a:p>
          <a:p>
            <a:r>
              <a:rPr lang="it-IT" sz="1800" dirty="0" smtClean="0"/>
              <a:t>Avvio fasi in risposta al bisogno (servizio di pronto soccorso con mediazione </a:t>
            </a:r>
            <a:r>
              <a:rPr lang="it-IT" sz="1800" dirty="0" err="1" smtClean="0"/>
              <a:t>linguistico-culturale</a:t>
            </a:r>
            <a:r>
              <a:rPr lang="it-IT" sz="1800" dirty="0" smtClean="0"/>
              <a:t>, corsi L2, sostegno allo studio e potenziamento linguistico)</a:t>
            </a:r>
          </a:p>
          <a:p>
            <a:r>
              <a:rPr lang="it-IT" sz="1800" dirty="0" smtClean="0"/>
              <a:t>Costruzione di percorsi </a:t>
            </a:r>
            <a:r>
              <a:rPr lang="it-IT" sz="1800" i="1" dirty="0" smtClean="0"/>
              <a:t>ad hoc </a:t>
            </a:r>
            <a:r>
              <a:rPr lang="it-IT" sz="1800" dirty="0" smtClean="0"/>
              <a:t>in collaborazione con coordinatori di classe, funzione strumentale all’intercultura e famiglie/tutori</a:t>
            </a:r>
          </a:p>
          <a:p>
            <a:r>
              <a:rPr lang="it-IT" sz="1800" dirty="0" smtClean="0"/>
              <a:t>Analisi dei progressi </a:t>
            </a:r>
            <a:r>
              <a:rPr lang="it-IT" sz="1800" i="1" dirty="0" smtClean="0"/>
              <a:t>in itinere </a:t>
            </a:r>
            <a:r>
              <a:rPr lang="it-IT" sz="1800" dirty="0" smtClean="0"/>
              <a:t>e valorizzazione del lavoro svolto, in accordo con consigli di classe</a:t>
            </a:r>
          </a:p>
          <a:p>
            <a:r>
              <a:rPr lang="it-IT" sz="1800" dirty="0" smtClean="0"/>
              <a:t>Potenziamento </a:t>
            </a:r>
            <a:r>
              <a:rPr lang="it-IT" sz="1800" i="1" dirty="0" smtClean="0"/>
              <a:t>life </a:t>
            </a:r>
            <a:r>
              <a:rPr lang="it-IT" sz="1800" i="1" dirty="0" err="1" smtClean="0"/>
              <a:t>skills</a:t>
            </a:r>
            <a:r>
              <a:rPr lang="it-IT" sz="1800" i="1" dirty="0" smtClean="0"/>
              <a:t> </a:t>
            </a:r>
            <a:r>
              <a:rPr lang="it-IT" sz="1800" dirty="0" smtClean="0"/>
              <a:t>con attività integrative </a:t>
            </a:r>
          </a:p>
          <a:p>
            <a:r>
              <a:rPr lang="it-IT" sz="1800" dirty="0" smtClean="0"/>
              <a:t>Utilizzo di materiale semplificato</a:t>
            </a:r>
          </a:p>
          <a:p>
            <a:r>
              <a:rPr lang="it-IT" sz="1800" dirty="0" smtClean="0"/>
              <a:t>Attività di socializzazione e conoscenza del territorio </a:t>
            </a:r>
          </a:p>
          <a:p>
            <a:r>
              <a:rPr lang="it-IT" sz="1800" dirty="0" smtClean="0"/>
              <a:t>Accompagnamento sino alla fine del percorso annuale e sostegno estivo per recupero debiti scolastici </a:t>
            </a:r>
          </a:p>
          <a:p>
            <a:r>
              <a:rPr lang="it-IT" sz="1800" dirty="0" smtClean="0"/>
              <a:t>Attività di </a:t>
            </a:r>
            <a:r>
              <a:rPr lang="it-IT" sz="1800" dirty="0" err="1" smtClean="0"/>
              <a:t>pre-scuola</a:t>
            </a:r>
            <a:endParaRPr lang="it-IT" sz="1800" dirty="0" smtClean="0"/>
          </a:p>
          <a:p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567</Words>
  <Application>Microsoft Office PowerPoint</Application>
  <PresentationFormat>Presentazione su schermo (4:3)</PresentationFormat>
  <Paragraphs>108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Calibri</vt:lpstr>
      <vt:lpstr>Wingdings 2</vt:lpstr>
      <vt:lpstr>Equinozio</vt:lpstr>
      <vt:lpstr>INTERCULTURA E  SCUOLA</vt:lpstr>
      <vt:lpstr>Attività dedicate ai ragazzi adolescenti d’origine straniera</vt:lpstr>
      <vt:lpstr>Sostegno allo studio e potenziamento linguistico “Patto scuola per l’integrazione: la scuola come laboratorio dell’intercultura”</vt:lpstr>
      <vt:lpstr>Dall’a.s. 2011/12 al 2013/14 Distretto Nord e Sud</vt:lpstr>
      <vt:lpstr>Focus distrettuale attività di sostegno allo studio e potenziamento linguistico a.s. 2013/2014</vt:lpstr>
      <vt:lpstr>Nazionalità coinvolte</vt:lpstr>
      <vt:lpstr>Interventi capillari sul territorio</vt:lpstr>
      <vt:lpstr>Analisi distrettuale</vt:lpstr>
      <vt:lpstr>Fasi progettuali (coinvolgimento ragazzi d’origine straniera sino alla II superiore)</vt:lpstr>
      <vt:lpstr>La forza dei volontari</vt:lpstr>
      <vt:lpstr>Il volontariato nel progetto a.s. 2013/2014 (distretti Nord e Sud)</vt:lpstr>
      <vt:lpstr>Formazione continua per una sempre maggiore qualificazione</vt:lpstr>
      <vt:lpstr>Attenzione  e impegno per la formazione dei volontari</vt:lpstr>
      <vt:lpstr>Laboratori</vt:lpstr>
      <vt:lpstr>Progetto EducArci </vt:lpstr>
      <vt:lpstr>Attività di sensibilizzazione</vt:lpstr>
      <vt:lpstr>Attività di sensibilizzazione</vt:lpstr>
      <vt:lpstr>Op.E.N. Opportunità per Esperienze Nuove</vt:lpstr>
      <vt:lpstr>In collaborazione con la Rete TogethER</vt:lpstr>
      <vt:lpstr>“Avanti Tutti!” progetto in collaborazione con Volontarimini</vt:lpstr>
      <vt:lpstr>Gita al Museo degli Sguardi</vt:lpstr>
      <vt:lpstr>     Giornata mondiale contro il razzismo laboratori 2014: “Casa dolce casa” </vt:lpstr>
      <vt:lpstr>Laboratorio “Io S-guardo” (Associazione Arcobaleno e Associazione Itaca</vt:lpstr>
      <vt:lpstr>Biblioteca vivente e pranzo interculturale  </vt:lpstr>
      <vt:lpstr>Associazione Arcobaleno: antenna e sportello della Rete Antidiscriminazione ER</vt:lpstr>
      <vt:lpstr>Grazie per aver partecipato a questa bella storia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INTERCULTURA E  SCUOLA</dc:title>
  <dc:creator>Giorgia</dc:creator>
  <cp:lastModifiedBy>Giorgia Cocco</cp:lastModifiedBy>
  <cp:revision>40</cp:revision>
  <dcterms:created xsi:type="dcterms:W3CDTF">2014-11-25T09:43:21Z</dcterms:created>
  <dcterms:modified xsi:type="dcterms:W3CDTF">2014-11-26T11:08:43Z</dcterms:modified>
</cp:coreProperties>
</file>