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E81E9-38D7-4203-950C-DAEDBC410183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253DE-70CE-4EB3-A548-C38B61F55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55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4A196-FA84-4E8F-8FEB-BAFD03CFC519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ED510-62A1-4AE4-8E1A-F259525763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34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ED510-62A1-4AE4-8E1A-F2595257638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68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AA0E-953F-480A-A923-9CC387930DE1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428-CAF3-428A-9930-05D444ECEAB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AA0E-953F-480A-A923-9CC387930DE1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428-CAF3-428A-9930-05D444ECEAB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AA0E-953F-480A-A923-9CC387930DE1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428-CAF3-428A-9930-05D444ECEAB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AA0E-953F-480A-A923-9CC387930DE1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428-CAF3-428A-9930-05D444ECEAB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AA0E-953F-480A-A923-9CC387930DE1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428-CAF3-428A-9930-05D444ECEAB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AA0E-953F-480A-A923-9CC387930DE1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428-CAF3-428A-9930-05D444ECEAB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AA0E-953F-480A-A923-9CC387930DE1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428-CAF3-428A-9930-05D444ECEAB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AA0E-953F-480A-A923-9CC387930DE1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428-CAF3-428A-9930-05D444ECEAB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AA0E-953F-480A-A923-9CC387930DE1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428-CAF3-428A-9930-05D444ECEAB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AA0E-953F-480A-A923-9CC387930DE1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428-CAF3-428A-9930-05D444ECEAB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AA0E-953F-480A-A923-9CC387930DE1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92428-CAF3-428A-9930-05D444ECEAB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9592428-CAF3-428A-9930-05D444ECEAB2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7C0AA0E-953F-480A-A923-9CC387930DE1}" type="datetimeFigureOut">
              <a:rPr lang="it-IT" smtClean="0"/>
              <a:t>26/11/2014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endParaRPr lang="it-IT" sz="3000" dirty="0" smtClean="0"/>
          </a:p>
          <a:p>
            <a:pPr algn="r"/>
            <a:r>
              <a:rPr lang="it-IT" sz="3000" dirty="0" smtClean="0">
                <a:solidFill>
                  <a:schemeClr val="bg2">
                    <a:lumMod val="25000"/>
                  </a:schemeClr>
                </a:solidFill>
              </a:rPr>
              <a:t>L’ESPERIENZA </a:t>
            </a:r>
            <a:r>
              <a:rPr lang="it-IT" sz="3000" dirty="0">
                <a:solidFill>
                  <a:schemeClr val="bg2">
                    <a:lumMod val="25000"/>
                  </a:schemeClr>
                </a:solidFill>
              </a:rPr>
              <a:t>DELL’EXTRASCUOLA</a:t>
            </a:r>
            <a:br>
              <a:rPr lang="it-IT" sz="3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sz="3000" dirty="0">
                <a:solidFill>
                  <a:schemeClr val="bg2">
                    <a:lumMod val="25000"/>
                  </a:schemeClr>
                </a:solidFill>
              </a:rPr>
              <a:t>Associazione Arcobaleno</a:t>
            </a:r>
          </a:p>
        </p:txBody>
      </p:sp>
      <p:pic>
        <p:nvPicPr>
          <p:cNvPr id="1026" name="Picture 2" descr="C:\Users\Linda\Desktop\formato 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5796136" cy="405729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Attività integrative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                                                       </a:t>
            </a:r>
            <a:r>
              <a:rPr lang="it-IT" sz="1900" dirty="0" smtClean="0">
                <a:solidFill>
                  <a:schemeClr val="bg2">
                    <a:lumMod val="50000"/>
                  </a:schemeClr>
                </a:solidFill>
              </a:rPr>
              <a:t>Festa della donna 2014</a:t>
            </a:r>
          </a:p>
          <a:p>
            <a:endParaRPr lang="it-IT" sz="19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19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19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19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19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it-IT" sz="1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900" dirty="0" smtClean="0">
                <a:solidFill>
                  <a:schemeClr val="bg2">
                    <a:lumMod val="50000"/>
                  </a:schemeClr>
                </a:solidFill>
              </a:rPr>
              <a:t>                            La biblioteca vivente</a:t>
            </a:r>
          </a:p>
          <a:p>
            <a:endParaRPr lang="it-IT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eucrante\AppData\Local\Microsoft\Windows\Temporary Internet Files\Content.IE5\CFWCWII7\IMG_1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0080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ucrante\Desktop\biblioteca vive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17" y="2996952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dirty="0">
                <a:solidFill>
                  <a:srgbClr val="ACCBF9">
                    <a:lumMod val="50000"/>
                  </a:srgbClr>
                </a:solidFill>
              </a:rPr>
              <a:t>L’ESPERIENZA DELL’EXTRASCUOLA</a:t>
            </a:r>
            <a:br>
              <a:rPr lang="it-IT" sz="3600" dirty="0">
                <a:solidFill>
                  <a:srgbClr val="ACCBF9">
                    <a:lumMod val="50000"/>
                  </a:srgbClr>
                </a:solidFill>
              </a:rPr>
            </a:br>
            <a:r>
              <a:rPr lang="it-IT" sz="3600" dirty="0">
                <a:solidFill>
                  <a:srgbClr val="ACCBF9">
                    <a:lumMod val="50000"/>
                  </a:srgbClr>
                </a:solidFill>
              </a:rPr>
              <a:t>Associazione Arcobaleno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endParaRPr lang="it-IT" dirty="0"/>
          </a:p>
          <a:p>
            <a:pPr marL="114300" indent="0" algn="ctr">
              <a:buNone/>
            </a:pPr>
            <a:endParaRPr lang="it-IT" dirty="0" smtClean="0"/>
          </a:p>
          <a:p>
            <a:pPr marL="114300" indent="0" algn="ctr">
              <a:buNone/>
            </a:pPr>
            <a:r>
              <a:rPr lang="it-IT" sz="2500" b="1" dirty="0" smtClean="0">
                <a:solidFill>
                  <a:schemeClr val="bg2">
                    <a:lumMod val="50000"/>
                  </a:schemeClr>
                </a:solidFill>
              </a:rPr>
              <a:t>GRAZIE PER L’ATTENZIONE!</a:t>
            </a:r>
            <a:endParaRPr lang="it-IT" sz="25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77" y="1484784"/>
            <a:ext cx="5621773" cy="40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2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</a:rPr>
              <a:t>L’ESPERIENZA DELL’EXTRASCUOLA</a:t>
            </a:r>
            <a:br>
              <a:rPr lang="it-IT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</a:rPr>
              <a:t>Associazione Arcobaleno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F:\arco-extrascuola\foto 12.13\virginia estate\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0112"/>
            <a:ext cx="3491880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arco-extrascuola\foto arcobaleno 13.14\foto extrascuola 13.14\extrascuola a.brandi\CIMG2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arco-extrascuola\foto arcobaleno 13.14\foto extrascuola 13.14\extrascuola a.brandi\CIMG21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61616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L’ESPERIENZA DELL’EXTRASCUOLA</a:t>
            </a:r>
            <a:br>
              <a:rPr lang="it-IT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Associazione Arcobaleno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3075" name="Picture 3" descr="F:\arco-extrascuola\foto arcobaleno 13.14\foto extrascuola 13.14\Extrascuola Morciano 2013-2014\20140331_143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4608512" cy="2592288"/>
          </a:xfrm>
          <a:prstGeom prst="rect">
            <a:avLst/>
          </a:prstGeom>
          <a:noFill/>
          <a:ln>
            <a:solidFill>
              <a:schemeClr val="bg2">
                <a:lumMod val="50000"/>
                <a:alpha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ucrante\AppData\Local\Microsoft\Windows\Temporary Internet Files\Content.IE5\QBV310S2\IMG_1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L’ESPERIENZA DELL’EXTRASCUOLA</a:t>
            </a:r>
            <a:br>
              <a:rPr lang="it-IT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Associazione Arcobaleno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Modalità di attivazione</a:t>
            </a:r>
          </a:p>
          <a:p>
            <a:pPr>
              <a:buFontTx/>
              <a:buChar char="-"/>
            </a:pPr>
            <a:r>
              <a:rPr lang="it-IT" dirty="0"/>
              <a:t>m</a:t>
            </a:r>
            <a:r>
              <a:rPr lang="it-IT" dirty="0" smtClean="0"/>
              <a:t>odulistica </a:t>
            </a:r>
          </a:p>
          <a:p>
            <a:pPr>
              <a:buFontTx/>
              <a:buChar char="-"/>
            </a:pPr>
            <a:r>
              <a:rPr lang="it-IT" dirty="0"/>
              <a:t>p</a:t>
            </a:r>
            <a:r>
              <a:rPr lang="it-IT" dirty="0" smtClean="0"/>
              <a:t>rotocollo di attivazione</a:t>
            </a:r>
          </a:p>
          <a:p>
            <a:pPr>
              <a:buFontTx/>
              <a:buChar char="-"/>
            </a:pPr>
            <a:r>
              <a:rPr lang="it-IT" dirty="0"/>
              <a:t>r</a:t>
            </a:r>
            <a:r>
              <a:rPr lang="it-IT" dirty="0" smtClean="0"/>
              <a:t>iunioni con il personale docente</a:t>
            </a:r>
          </a:p>
          <a:p>
            <a:pPr>
              <a:buFontTx/>
              <a:buChar char="-"/>
            </a:pPr>
            <a:r>
              <a:rPr lang="it-IT" dirty="0"/>
              <a:t>r</a:t>
            </a:r>
            <a:r>
              <a:rPr lang="it-IT" dirty="0" smtClean="0"/>
              <a:t>elazioni finali e questionari di valutazione</a:t>
            </a:r>
          </a:p>
          <a:p>
            <a:pPr>
              <a:buFontTx/>
              <a:buChar char="-"/>
            </a:pPr>
            <a:endParaRPr lang="it-IT" dirty="0" smtClean="0"/>
          </a:p>
          <a:p>
            <a:r>
              <a:rPr lang="it-IT" dirty="0" smtClean="0"/>
              <a:t>Modalità operative</a:t>
            </a:r>
          </a:p>
          <a:p>
            <a:pPr>
              <a:buFont typeface="Calibri" panose="020F0502020204030204" pitchFamily="34" charset="0"/>
              <a:buChar char="₋"/>
            </a:pPr>
            <a:r>
              <a:rPr lang="it-IT" dirty="0" smtClean="0"/>
              <a:t>educatore + volontari (volontari “liberi”, volontari in sc, tirocinanti, lavoratori socialmente utili)</a:t>
            </a:r>
          </a:p>
          <a:p>
            <a:pPr>
              <a:buFont typeface="Calibri" panose="020F0502020204030204" pitchFamily="34" charset="0"/>
              <a:buChar char="₋"/>
            </a:pPr>
            <a:r>
              <a:rPr lang="it-IT" dirty="0"/>
              <a:t>s</a:t>
            </a:r>
            <a:r>
              <a:rPr lang="it-IT" dirty="0" smtClean="0"/>
              <a:t>uddivisione in gruppi di lavoro</a:t>
            </a:r>
          </a:p>
          <a:p>
            <a:pPr>
              <a:buFont typeface="Calibri" panose="020F0502020204030204" pitchFamily="34" charset="0"/>
              <a:buChar char="₋"/>
            </a:pPr>
            <a:r>
              <a:rPr lang="it-IT" dirty="0" smtClean="0"/>
              <a:t>giochi didattici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07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L’ESPERIENZA DELL’EXTRASCUOLA</a:t>
            </a:r>
            <a:br>
              <a:rPr lang="it-IT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Associazione Arcobaleno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2600" dirty="0" smtClean="0"/>
              <a:t>Distretto Rimini Nord</a:t>
            </a:r>
          </a:p>
          <a:p>
            <a:pPr marL="114300" indent="0">
              <a:buNone/>
            </a:pPr>
            <a:r>
              <a:rPr lang="it-IT" sz="2600" dirty="0" smtClean="0"/>
              <a:t>Attivazione presso 6  Istituti Scolastici </a:t>
            </a:r>
          </a:p>
          <a:p>
            <a:pPr marL="114300" indent="0">
              <a:buNone/>
            </a:pPr>
            <a:r>
              <a:rPr lang="it-IT" sz="2600" dirty="0" smtClean="0"/>
              <a:t>- </a:t>
            </a:r>
            <a:r>
              <a:rPr lang="it-IT" sz="2600" dirty="0" err="1" smtClean="0"/>
              <a:t>lC</a:t>
            </a:r>
            <a:r>
              <a:rPr lang="it-IT" sz="2600" dirty="0" smtClean="0"/>
              <a:t> “Alighieri” (primaria)</a:t>
            </a:r>
          </a:p>
          <a:p>
            <a:pPr marL="114300" indent="0">
              <a:buNone/>
            </a:pPr>
            <a:r>
              <a:rPr lang="it-IT" sz="2600" dirty="0" smtClean="0"/>
              <a:t>- IC “XX settembre” (primaria)</a:t>
            </a:r>
          </a:p>
          <a:p>
            <a:pPr marL="114300" indent="0">
              <a:buNone/>
            </a:pPr>
            <a:r>
              <a:rPr lang="it-IT" sz="2600" dirty="0" smtClean="0"/>
              <a:t>- IC “Centro storico” (primaria e secondaria)</a:t>
            </a:r>
          </a:p>
          <a:p>
            <a:pPr marL="114300" indent="0">
              <a:buNone/>
            </a:pPr>
            <a:r>
              <a:rPr lang="it-IT" sz="2600" dirty="0" smtClean="0"/>
              <a:t>- DD 6 (primaria)</a:t>
            </a:r>
          </a:p>
          <a:p>
            <a:pPr marL="114300" indent="0">
              <a:buNone/>
            </a:pPr>
            <a:r>
              <a:rPr lang="it-IT" sz="2600" dirty="0" smtClean="0"/>
              <a:t>- IC “</a:t>
            </a:r>
            <a:r>
              <a:rPr lang="it-IT" sz="2600" dirty="0" err="1" smtClean="0"/>
              <a:t>Marvelli</a:t>
            </a:r>
            <a:r>
              <a:rPr lang="it-IT" sz="2600" dirty="0" smtClean="0"/>
              <a:t>” (primaria)</a:t>
            </a:r>
          </a:p>
          <a:p>
            <a:pPr>
              <a:buFontTx/>
              <a:buChar char="-"/>
            </a:pPr>
            <a:endParaRPr lang="it-IT" sz="2600" dirty="0" smtClean="0"/>
          </a:p>
          <a:p>
            <a:pPr marL="114300" indent="0">
              <a:buNone/>
            </a:pPr>
            <a:r>
              <a:rPr lang="it-IT" sz="2600" dirty="0" smtClean="0"/>
              <a:t>frequenza: 1 volta alla settimana, due ore</a:t>
            </a:r>
          </a:p>
          <a:p>
            <a:pPr marL="114300" indent="0">
              <a:buNone/>
            </a:pPr>
            <a:r>
              <a:rPr lang="it-IT" sz="2600" dirty="0" smtClean="0"/>
              <a:t>durata: da metà novembre a fine maggio</a:t>
            </a:r>
          </a:p>
          <a:p>
            <a:pPr marL="114300" indent="0">
              <a:buNone/>
            </a:pPr>
            <a:r>
              <a:rPr lang="it-IT" sz="2600" dirty="0" smtClean="0"/>
              <a:t>no. volontari coinvolti:  40 per un totale di 550 ore</a:t>
            </a:r>
          </a:p>
          <a:p>
            <a:pPr marL="114300" indent="0">
              <a:buNone/>
            </a:pPr>
            <a:r>
              <a:rPr lang="it-IT" sz="2600" dirty="0" smtClean="0"/>
              <a:t>no. beneficiari:  178 frequentanti     </a:t>
            </a:r>
          </a:p>
          <a:p>
            <a:pPr>
              <a:buFontTx/>
              <a:buChar char="-"/>
            </a:pPr>
            <a:endParaRPr lang="it-IT" sz="2600" dirty="0" smtClean="0"/>
          </a:p>
          <a:p>
            <a:pPr marL="114300" indent="0">
              <a:buNone/>
            </a:pPr>
            <a:r>
              <a:rPr lang="it-IT" sz="2600" dirty="0" smtClean="0"/>
              <a:t>* SMS “Bertola” (solo estivo, due volte alla settimana)</a:t>
            </a:r>
          </a:p>
          <a:p>
            <a:pPr marL="114300" indent="0">
              <a:buNone/>
            </a:pPr>
            <a:r>
              <a:rPr lang="it-IT" sz="2600" dirty="0" smtClean="0"/>
              <a:t>* IC “Alighieri” – percorso di accompagnamento all’esame 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63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L’ESPERIENZA DELL’EXTRASCUOLA</a:t>
            </a:r>
            <a:br>
              <a:rPr lang="it-IT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Associazione Arcobaleno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Distretto Sud</a:t>
            </a:r>
          </a:p>
          <a:p>
            <a:pPr marL="114300" indent="0">
              <a:buNone/>
            </a:pPr>
            <a:r>
              <a:rPr lang="it-IT" dirty="0"/>
              <a:t>Attivazione presso 8 istituti scolastici del distretto sociale</a:t>
            </a:r>
          </a:p>
          <a:p>
            <a:pPr marL="114300" indent="0">
              <a:buNone/>
            </a:pPr>
            <a:r>
              <a:rPr lang="it-IT" dirty="0"/>
              <a:t>- </a:t>
            </a:r>
            <a:r>
              <a:rPr lang="it-IT" dirty="0" err="1"/>
              <a:t>lC</a:t>
            </a:r>
            <a:r>
              <a:rPr lang="it-IT" dirty="0"/>
              <a:t> </a:t>
            </a:r>
            <a:r>
              <a:rPr lang="it-IT" dirty="0" smtClean="0"/>
              <a:t>1 Riccione </a:t>
            </a:r>
            <a:r>
              <a:rPr lang="it-IT" dirty="0"/>
              <a:t>(primaria e secondaria)</a:t>
            </a:r>
          </a:p>
          <a:p>
            <a:pPr marL="114300" indent="0">
              <a:buNone/>
            </a:pPr>
            <a:r>
              <a:rPr lang="it-IT" dirty="0"/>
              <a:t>- IC 2 Riccione (primaria e secondaria)</a:t>
            </a:r>
          </a:p>
          <a:p>
            <a:pPr marL="114300" indent="0">
              <a:buNone/>
            </a:pPr>
            <a:r>
              <a:rPr lang="it-IT" dirty="0" smtClean="0"/>
              <a:t>- </a:t>
            </a:r>
            <a:r>
              <a:rPr lang="it-IT" dirty="0"/>
              <a:t>IC Coriano (primaria e secondaria)</a:t>
            </a:r>
          </a:p>
          <a:p>
            <a:pPr marL="114300" indent="0">
              <a:buNone/>
            </a:pPr>
            <a:r>
              <a:rPr lang="it-IT" dirty="0"/>
              <a:t>- IC Morciano (primaria e secondaria)</a:t>
            </a:r>
          </a:p>
          <a:p>
            <a:pPr marL="114300" indent="0">
              <a:buNone/>
            </a:pPr>
            <a:r>
              <a:rPr lang="it-IT" dirty="0"/>
              <a:t>- IC San Giovanni (primaria e secondaria)</a:t>
            </a:r>
          </a:p>
          <a:p>
            <a:pPr marL="114300" indent="0">
              <a:buNone/>
            </a:pPr>
            <a:r>
              <a:rPr lang="it-IT" dirty="0"/>
              <a:t>- IC Cattolica (secondaria)</a:t>
            </a:r>
          </a:p>
          <a:p>
            <a:pPr marL="114300" indent="0">
              <a:buNone/>
            </a:pPr>
            <a:r>
              <a:rPr lang="it-IT" dirty="0"/>
              <a:t>- DD Cattolica </a:t>
            </a:r>
            <a:r>
              <a:rPr lang="it-IT" dirty="0" smtClean="0"/>
              <a:t>(primaria)</a:t>
            </a:r>
            <a:endParaRPr lang="it-IT" dirty="0"/>
          </a:p>
          <a:p>
            <a:pPr marL="114300" indent="0">
              <a:buNone/>
            </a:pPr>
            <a:r>
              <a:rPr lang="it-IT" dirty="0" smtClean="0"/>
              <a:t>- IC </a:t>
            </a:r>
            <a:r>
              <a:rPr lang="it-IT" dirty="0"/>
              <a:t>Misano (primaria e secondaria</a:t>
            </a:r>
            <a:r>
              <a:rPr lang="it-IT" dirty="0" smtClean="0"/>
              <a:t>)</a:t>
            </a:r>
          </a:p>
          <a:p>
            <a:pPr>
              <a:buFontTx/>
              <a:buChar char="-"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frequenza: 1 volta alla settimana, due ore</a:t>
            </a:r>
          </a:p>
          <a:p>
            <a:pPr marL="114300" indent="0">
              <a:buNone/>
            </a:pPr>
            <a:r>
              <a:rPr lang="it-IT" dirty="0"/>
              <a:t>durata: da metà novembre a fine maggio</a:t>
            </a:r>
          </a:p>
          <a:p>
            <a:pPr marL="114300" indent="0">
              <a:buNone/>
            </a:pPr>
            <a:r>
              <a:rPr lang="it-IT" dirty="0"/>
              <a:t>no. volontari coinvolti:  41 </a:t>
            </a:r>
          </a:p>
          <a:p>
            <a:pPr marL="114300" indent="0">
              <a:buNone/>
            </a:pPr>
            <a:r>
              <a:rPr lang="it-IT" dirty="0"/>
              <a:t>no. beneficiari:  170 frequentanti         </a:t>
            </a:r>
          </a:p>
          <a:p>
            <a:pPr marL="11430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48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L’ESPERIENZA DELL’EXTRASCUOLA</a:t>
            </a:r>
            <a:br>
              <a:rPr lang="it-IT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3600" dirty="0">
                <a:solidFill>
                  <a:schemeClr val="bg2">
                    <a:lumMod val="50000"/>
                  </a:schemeClr>
                </a:solidFill>
              </a:rPr>
              <a:t>Associazione Arcobaleno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Punti di forza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Diffusione del servizio</a:t>
            </a:r>
          </a:p>
          <a:p>
            <a:r>
              <a:rPr lang="it-IT" dirty="0" smtClean="0"/>
              <a:t>Risultato positivo</a:t>
            </a:r>
          </a:p>
          <a:p>
            <a:r>
              <a:rPr lang="it-IT" dirty="0" smtClean="0"/>
              <a:t>Centralità del rapporto con il personale docente</a:t>
            </a:r>
          </a:p>
          <a:p>
            <a:r>
              <a:rPr lang="it-IT" dirty="0" smtClean="0"/>
              <a:t>Affezione degli alunni al servizio</a:t>
            </a:r>
          </a:p>
          <a:p>
            <a:r>
              <a:rPr lang="it-IT" dirty="0" smtClean="0"/>
              <a:t>Professionalità coinvolte</a:t>
            </a:r>
          </a:p>
          <a:p>
            <a:r>
              <a:rPr lang="it-IT" dirty="0" smtClean="0"/>
              <a:t>Continuità con altri servizi</a:t>
            </a:r>
          </a:p>
          <a:p>
            <a:r>
              <a:rPr lang="it-IT" dirty="0" smtClean="0"/>
              <a:t>Nuove progettualità</a:t>
            </a:r>
          </a:p>
          <a:p>
            <a:pPr marL="11430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Criticità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/>
              <a:t>Mancanza di un servizio di trasporto</a:t>
            </a:r>
          </a:p>
          <a:p>
            <a:r>
              <a:rPr lang="it-IT" dirty="0" smtClean="0"/>
              <a:t>Difficoltà di coinvolgimento dei genitori degli alunni della scuole secondarie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70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Attività integrative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1900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it-IT" sz="1900" dirty="0" smtClean="0">
                <a:solidFill>
                  <a:schemeClr val="bg2">
                    <a:lumMod val="50000"/>
                  </a:schemeClr>
                </a:solidFill>
              </a:rPr>
              <a:t>Intercultura e sport”</a:t>
            </a:r>
          </a:p>
          <a:p>
            <a:pPr marL="114300" indent="0">
              <a:buNone/>
            </a:pPr>
            <a:r>
              <a:rPr lang="it-IT" sz="1900" dirty="0" smtClean="0">
                <a:solidFill>
                  <a:schemeClr val="bg2">
                    <a:lumMod val="50000"/>
                  </a:schemeClr>
                </a:solidFill>
              </a:rPr>
              <a:t>Giornale mondiale contro il razzismo 2013</a:t>
            </a:r>
          </a:p>
          <a:p>
            <a:pPr marL="114300" indent="0">
              <a:buNone/>
            </a:pP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it-IT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it-IT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it-IT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 algn="r">
              <a:buNone/>
            </a:pPr>
            <a:endParaRPr lang="it-IT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 algn="r">
              <a:buNone/>
            </a:pPr>
            <a:r>
              <a:rPr lang="it-IT" sz="1900" dirty="0" smtClean="0">
                <a:solidFill>
                  <a:schemeClr val="bg2">
                    <a:lumMod val="50000"/>
                  </a:schemeClr>
                </a:solidFill>
              </a:rPr>
              <a:t>“Il gioco dell’oca interculturale:</a:t>
            </a:r>
          </a:p>
          <a:p>
            <a:pPr marL="114300" indent="0" algn="r">
              <a:buNone/>
            </a:pPr>
            <a:r>
              <a:rPr lang="it-IT" sz="19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it-IT" sz="1900" dirty="0" smtClean="0">
                <a:solidFill>
                  <a:schemeClr val="bg2">
                    <a:lumMod val="50000"/>
                  </a:schemeClr>
                </a:solidFill>
              </a:rPr>
              <a:t>asa dolce casa”</a:t>
            </a:r>
          </a:p>
          <a:p>
            <a:pPr marL="114300" indent="0" algn="r">
              <a:buNone/>
            </a:pPr>
            <a:r>
              <a:rPr lang="it-IT" sz="1900" dirty="0">
                <a:solidFill>
                  <a:schemeClr val="bg2">
                    <a:lumMod val="50000"/>
                  </a:schemeClr>
                </a:solidFill>
              </a:rPr>
              <a:t>Giornale mondiale contro il razzismo </a:t>
            </a:r>
            <a:r>
              <a:rPr lang="it-IT" sz="1900" dirty="0" smtClean="0">
                <a:solidFill>
                  <a:schemeClr val="bg2">
                    <a:lumMod val="50000"/>
                  </a:schemeClr>
                </a:solidFill>
              </a:rPr>
              <a:t>2014</a:t>
            </a:r>
            <a:endParaRPr lang="it-IT" sz="1900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 algn="r">
              <a:buNone/>
            </a:pP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9" name="Picture 3" descr="F:\arco-extrascuola\foto 12.13\intercultura e sport\DSC02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799"/>
            <a:ext cx="2973935" cy="33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eucrante\AppData\Local\Microsoft\Windows\Temporary Internet Files\Content.IE5\CB22OHC6\IMG_18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780929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3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Attività integrative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it-IT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None/>
            </a:pPr>
            <a:endParaRPr lang="it-IT" dirty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None/>
            </a:pPr>
            <a:r>
              <a:rPr lang="it-IT" sz="1900" dirty="0" smtClean="0">
                <a:solidFill>
                  <a:schemeClr val="bg2">
                    <a:lumMod val="50000"/>
                  </a:schemeClr>
                </a:solidFill>
              </a:rPr>
              <a:t>Laboratorio OPEN 2014 </a:t>
            </a:r>
          </a:p>
          <a:p>
            <a:pPr marL="114300" indent="0">
              <a:buNone/>
            </a:pPr>
            <a:r>
              <a:rPr lang="it-IT" sz="1900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it-IT" sz="1900" dirty="0" smtClean="0">
                <a:solidFill>
                  <a:schemeClr val="bg2">
                    <a:lumMod val="50000"/>
                  </a:schemeClr>
                </a:solidFill>
              </a:rPr>
              <a:t>Il mondo che vorrei”   </a:t>
            </a:r>
          </a:p>
          <a:p>
            <a:pPr marL="114300" indent="0">
              <a:buNone/>
            </a:pPr>
            <a:r>
              <a:rPr lang="it-IT" sz="1900" dirty="0" smtClean="0">
                <a:solidFill>
                  <a:schemeClr val="bg2">
                    <a:lumMod val="50000"/>
                  </a:schemeClr>
                </a:solidFill>
              </a:rPr>
              <a:t> IC Morciano </a:t>
            </a:r>
          </a:p>
          <a:p>
            <a:endParaRPr lang="it-IT" dirty="0">
              <a:solidFill>
                <a:schemeClr val="bg2">
                  <a:lumMod val="25000"/>
                </a:schemeClr>
              </a:solidFill>
            </a:endParaRPr>
          </a:p>
          <a:p>
            <a:endParaRPr lang="it-IT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it-IT" dirty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 algn="r">
              <a:buNone/>
            </a:pPr>
            <a:r>
              <a:rPr lang="it-IT" sz="1900" dirty="0" smtClean="0">
                <a:solidFill>
                  <a:schemeClr val="bg2">
                    <a:lumMod val="50000"/>
                  </a:schemeClr>
                </a:solidFill>
              </a:rPr>
              <a:t>Festa della mamma 2014</a:t>
            </a:r>
          </a:p>
          <a:p>
            <a:pPr marL="114300" indent="0" algn="r">
              <a:buNone/>
            </a:pPr>
            <a:r>
              <a:rPr lang="it-IT" sz="1900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it-IT" sz="1900" dirty="0" smtClean="0">
                <a:solidFill>
                  <a:schemeClr val="bg2">
                    <a:lumMod val="50000"/>
                  </a:schemeClr>
                </a:solidFill>
              </a:rPr>
              <a:t>Son tutte belle le mamme del mondo”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</a:t>
            </a:r>
          </a:p>
          <a:p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                            </a:t>
            </a:r>
          </a:p>
          <a:p>
            <a:endParaRPr lang="it-IT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F:\arco-extrascuola\foto arcobaleno 13.14\open un mondo migliore\CIMG2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arco-extrascuola\foto arcobaleno 13.14\lab. son tutte belle le mamme del mondo\CIMG2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468555" cy="26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2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252</TotalTime>
  <Words>391</Words>
  <Application>Microsoft Office PowerPoint</Application>
  <PresentationFormat>Presentazione su schermo (4:3)</PresentationFormat>
  <Paragraphs>125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Adiacente</vt:lpstr>
      <vt:lpstr>Presentazione standard di PowerPoint</vt:lpstr>
      <vt:lpstr>L’ESPERIENZA DELL’EXTRASCUOLA Associazione Arcobaleno </vt:lpstr>
      <vt:lpstr>L’ESPERIENZA DELL’EXTRASCUOLA Associazione Arcobaleno</vt:lpstr>
      <vt:lpstr>L’ESPERIENZA DELL’EXTRASCUOLA Associazione Arcobaleno</vt:lpstr>
      <vt:lpstr>L’ESPERIENZA DELL’EXTRASCUOLA Associazione Arcobaleno</vt:lpstr>
      <vt:lpstr>L’ESPERIENZA DELL’EXTRASCUOLA Associazione Arcobaleno</vt:lpstr>
      <vt:lpstr>L’ESPERIENZA DELL’EXTRASCUOLA Associazione Arcobaleno</vt:lpstr>
      <vt:lpstr>Attività integrative</vt:lpstr>
      <vt:lpstr>Attività integrative</vt:lpstr>
      <vt:lpstr>Attività integrative</vt:lpstr>
      <vt:lpstr>L’ESPERIENZA DELL’EXTRASCUOLA Associazione Arcobaleno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Linda</dc:creator>
  <cp:lastModifiedBy>Giorgia Cocco</cp:lastModifiedBy>
  <cp:revision>28</cp:revision>
  <dcterms:created xsi:type="dcterms:W3CDTF">2014-11-25T09:57:32Z</dcterms:created>
  <dcterms:modified xsi:type="dcterms:W3CDTF">2014-11-26T10:58:53Z</dcterms:modified>
</cp:coreProperties>
</file>